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56" r:id="rId2"/>
    <p:sldId id="565" r:id="rId3"/>
    <p:sldId id="515" r:id="rId4"/>
    <p:sldId id="465" r:id="rId5"/>
    <p:sldId id="559" r:id="rId6"/>
    <p:sldId id="560" r:id="rId7"/>
    <p:sldId id="570" r:id="rId8"/>
    <p:sldId id="561" r:id="rId9"/>
    <p:sldId id="554" r:id="rId10"/>
    <p:sldId id="555" r:id="rId11"/>
    <p:sldId id="556" r:id="rId12"/>
    <p:sldId id="563" r:id="rId13"/>
    <p:sldId id="564" r:id="rId14"/>
    <p:sldId id="557" r:id="rId15"/>
    <p:sldId id="537" r:id="rId16"/>
    <p:sldId id="566" r:id="rId17"/>
    <p:sldId id="567" r:id="rId18"/>
    <p:sldId id="568" r:id="rId19"/>
    <p:sldId id="569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52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00"/>
    <a:srgbClr val="606060"/>
    <a:srgbClr val="FB8005"/>
    <a:srgbClr val="008400"/>
    <a:srgbClr val="C0C0C0"/>
    <a:srgbClr val="FDF1E9"/>
    <a:srgbClr val="051ADD"/>
    <a:srgbClr val="E6E6E6"/>
    <a:srgbClr val="99B0EF"/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4250" autoAdjust="0"/>
    <p:restoredTop sz="89332" autoAdjust="0"/>
  </p:normalViewPr>
  <p:slideViewPr>
    <p:cSldViewPr snapToObjects="1">
      <p:cViewPr varScale="1">
        <p:scale>
          <a:sx n="113" d="100"/>
          <a:sy n="113" d="100"/>
        </p:scale>
        <p:origin x="1176" y="10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9" d="100"/>
          <a:sy n="89" d="100"/>
        </p:scale>
        <p:origin x="379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A27DD-DECB-0745-9289-441E7214F8BF}" type="datetimeFigureOut">
              <a:rPr lang="en-US" smtClean="0"/>
              <a:pPr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A098A-1ED3-5B47-88D2-44F87A733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0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2F2CC-FC63-874E-B88B-A0030546DFB4}" type="datetimeFigureOut">
              <a:rPr lang="en-US" smtClean="0"/>
              <a:pPr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B2D21-A86B-274E-AC92-0541D17F99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talk is my PhD thesis work at MIT. </a:t>
            </a:r>
            <a:r>
              <a:rPr lang="en-US" dirty="0" err="1"/>
              <a:t>Eytan</a:t>
            </a:r>
            <a:r>
              <a:rPr lang="en-US" dirty="0"/>
              <a:t> </a:t>
            </a:r>
            <a:r>
              <a:rPr lang="en-US" dirty="0" err="1"/>
              <a:t>Modiano</a:t>
            </a:r>
            <a:r>
              <a:rPr lang="en-US" dirty="0"/>
              <a:t> is my advisor.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2D21-A86B-274E-AC92-0541D17F99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now discuss randomly located failures (instead of worst-case).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2D21-A86B-274E-AC92-0541D17F99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8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now discuss randomly located failures (instead of worst-case).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B2D21-A86B-274E-AC92-0541D17F990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6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55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216059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06713"/>
            <a:ext cx="7772400" cy="1362075"/>
          </a:xfrm>
        </p:spPr>
        <p:txBody>
          <a:bodyPr anchor="t"/>
          <a:lstStyle>
            <a:lvl1pPr algn="ctr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599310"/>
            <a:ext cx="7772400" cy="30777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30857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25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93689" y="160338"/>
            <a:ext cx="7707312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Arial 24 pt bold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93688" y="1035050"/>
            <a:ext cx="8529637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Lead Line Arial 16pt bold</a:t>
            </a:r>
          </a:p>
          <a:p>
            <a:pPr lvl="1"/>
            <a:r>
              <a:rPr lang="en-US" dirty="0"/>
              <a:t>Bullet 1 Arial 16pt</a:t>
            </a:r>
          </a:p>
          <a:p>
            <a:pPr lvl="2"/>
            <a:r>
              <a:rPr lang="en-US" dirty="0"/>
              <a:t>Bullet 2 Arial 14pt</a:t>
            </a:r>
          </a:p>
          <a:p>
            <a:pPr lvl="3"/>
            <a:r>
              <a:rPr lang="en-US" dirty="0"/>
              <a:t>Bullet 3 Arial 14pt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3500" y="806450"/>
            <a:ext cx="7937501" cy="228600"/>
            <a:chOff x="185" y="597"/>
            <a:chExt cx="5574" cy="0"/>
          </a:xfrm>
        </p:grpSpPr>
        <p:sp>
          <p:nvSpPr>
            <p:cNvPr id="7173" name="Line 5"/>
            <p:cNvSpPr>
              <a:spLocks noChangeShapeType="1"/>
            </p:cNvSpPr>
            <p:nvPr/>
          </p:nvSpPr>
          <p:spPr bwMode="gray">
            <a:xfrm>
              <a:off x="185" y="597"/>
              <a:ext cx="557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174" name="Line 6"/>
            <p:cNvSpPr>
              <a:spLocks noChangeShapeType="1"/>
            </p:cNvSpPr>
            <p:nvPr/>
          </p:nvSpPr>
          <p:spPr bwMode="gray">
            <a:xfrm>
              <a:off x="185" y="597"/>
              <a:ext cx="1031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7175" name="Line 7"/>
          <p:cNvSpPr>
            <a:spLocks noChangeShapeType="1"/>
          </p:cNvSpPr>
          <p:nvPr/>
        </p:nvSpPr>
        <p:spPr bwMode="gray">
          <a:xfrm>
            <a:off x="8691563" y="6542087"/>
            <a:ext cx="0" cy="23971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+mn-ea"/>
              <a:cs typeface="+mn-cs"/>
            </a:endParaRP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0" y="6397625"/>
            <a:ext cx="91440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8691562" y="6553200"/>
            <a:ext cx="452437" cy="22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726F739-B0EE-4A77-9BFC-090948AD868B}" type="slidenum">
              <a:rPr lang="en-US" sz="1000" b="0" smtClean="0">
                <a:solidFill>
                  <a:srgbClr val="8F8F8F"/>
                </a:solidFill>
                <a:latin typeface="Arial"/>
                <a:cs typeface="Arial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0" dirty="0">
              <a:solidFill>
                <a:srgbClr val="8F8F8F"/>
              </a:solidFill>
              <a:latin typeface="Arial"/>
              <a:cs typeface="Arial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gray">
          <a:xfrm>
            <a:off x="63500" y="6542087"/>
            <a:ext cx="4551362" cy="223138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85000"/>
              </a:lnSpc>
            </a:pPr>
            <a:r>
              <a:rPr lang="en-US" sz="1000" kern="1200" dirty="0" smtClean="0">
                <a:solidFill>
                  <a:schemeClr val="folHlink"/>
                </a:solidFill>
                <a:latin typeface="Arial"/>
                <a:ea typeface="ＭＳ Ｐゴシック" pitchFamily="-112" charset="-128"/>
                <a:cs typeface="Arial"/>
              </a:rPr>
              <a:t>Network</a:t>
            </a:r>
            <a:r>
              <a:rPr lang="en-US" sz="1000" kern="1200" baseline="0" dirty="0" smtClean="0">
                <a:solidFill>
                  <a:schemeClr val="folHlink"/>
                </a:solidFill>
                <a:latin typeface="Arial"/>
                <a:ea typeface="ＭＳ Ｐゴシック" pitchFamily="-112" charset="-128"/>
                <a:cs typeface="Arial"/>
              </a:rPr>
              <a:t> Survivability and Bitcoin Acceptance Policies</a:t>
            </a:r>
            <a:endParaRPr lang="en-US" sz="1000" dirty="0">
              <a:solidFill>
                <a:schemeClr val="folHlink"/>
              </a:solidFill>
              <a:latin typeface="Arial"/>
              <a:ea typeface="ＭＳ Ｐゴシック" pitchFamily="-112" charset="-128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6348" y="228600"/>
            <a:ext cx="1435252" cy="612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0"/>
        </a:spcBef>
        <a:spcAft>
          <a:spcPct val="50000"/>
        </a:spcAft>
        <a:buClr>
          <a:srgbClr val="008000"/>
        </a:buClr>
        <a:buFont typeface="Wingdings" charset="2"/>
        <a:buChar char="§"/>
        <a:defRPr sz="16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02920" indent="-228600"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Font typeface="Wingdings" pitchFamily="-11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2pPr>
      <a:lvl3pPr marL="713232" indent="-161925"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Font typeface="Arial Narrow" pitchFamily="-112" charset="0"/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3pPr>
      <a:lvl4pPr marL="914400" indent="-176213"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966913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 Narrow" charset="0"/>
          <a:ea typeface="ＭＳ Ｐゴシック" charset="-128"/>
        </a:defRPr>
      </a:lvl5pPr>
      <a:lvl6pPr marL="2424113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 Narrow" charset="0"/>
          <a:ea typeface="ＭＳ Ｐゴシック" charset="-128"/>
        </a:defRPr>
      </a:lvl6pPr>
      <a:lvl7pPr marL="2881313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 Narrow" charset="0"/>
          <a:ea typeface="ＭＳ Ｐゴシック" charset="-128"/>
        </a:defRPr>
      </a:lvl7pPr>
      <a:lvl8pPr marL="3338513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 Narrow" charset="0"/>
          <a:ea typeface="ＭＳ Ｐゴシック" charset="-128"/>
        </a:defRPr>
      </a:lvl8pPr>
      <a:lvl9pPr marL="3795713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Arial Narrow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tMetT6-dx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theBTCring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blockchain.info/address/1ringfdFYqftHS5mLbjegwnmsHMvVZr3T" TargetMode="Externa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.co/ySShl9RzLD" TargetMode="External"/><Relationship Id="rId2" Type="http://schemas.openxmlformats.org/officeDocument/2006/relationships/hyperlink" Target="http://www.cryptocoinsnews.com/news/bitcoin-engagement-ring-finally-figure-lov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.co/VXYyVYItgn" TargetMode="External"/><Relationship Id="rId5" Type="http://schemas.openxmlformats.org/officeDocument/2006/relationships/hyperlink" Target="http://t.co/9N6hXopcmd" TargetMode="External"/><Relationship Id="rId4" Type="http://schemas.openxmlformats.org/officeDocument/2006/relationships/hyperlink" Target="https://twitter.com/dbarl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hebtcring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-8467" y="2057400"/>
            <a:ext cx="9144000" cy="1981200"/>
          </a:xfrm>
        </p:spPr>
        <p:txBody>
          <a:bodyPr/>
          <a:lstStyle/>
          <a:p>
            <a:r>
              <a:rPr lang="en-US" dirty="0"/>
              <a:t>An Analysis of Acceptance Policies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 err="1"/>
              <a:t>Blockchain</a:t>
            </a:r>
            <a:r>
              <a:rPr lang="en-US" dirty="0"/>
              <a:t> Transactions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2"/>
          <a:stretch/>
        </p:blipFill>
        <p:spPr>
          <a:xfrm>
            <a:off x="175827" y="3124200"/>
            <a:ext cx="8647498" cy="31700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Timing Matters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538883"/>
          </a:xfrm>
        </p:spPr>
        <p:txBody>
          <a:bodyPr/>
          <a:lstStyle/>
          <a:p>
            <a:r>
              <a:rPr lang="en-US" dirty="0" smtClean="0"/>
              <a:t>Amount of time for 5 blocks to arrive affects attacker success chance</a:t>
            </a:r>
          </a:p>
          <a:p>
            <a:pPr lvl="1"/>
            <a:r>
              <a:rPr lang="en-US" dirty="0" smtClean="0"/>
              <a:t>block </a:t>
            </a:r>
            <a:r>
              <a:rPr lang="en-US" dirty="0"/>
              <a:t>#485661 </a:t>
            </a:r>
            <a:r>
              <a:rPr lang="en-US" dirty="0" smtClean="0"/>
              <a:t>had 5 blocks follow in 9 minutes</a:t>
            </a:r>
          </a:p>
          <a:p>
            <a:pPr lvl="1"/>
            <a:r>
              <a:rPr lang="en-US" dirty="0" smtClean="0"/>
              <a:t>block #152217 had 5 blocks follow in 3 hours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429000"/>
            <a:ext cx="1162050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8397"/>
          <a:stretch/>
        </p:blipFill>
        <p:spPr>
          <a:xfrm>
            <a:off x="1471893" y="4091494"/>
            <a:ext cx="1143000" cy="8096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62067" y="3675433"/>
            <a:ext cx="757881" cy="385256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063967">
            <a:off x="1422184" y="5133541"/>
            <a:ext cx="757881" cy="385256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Acceptance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077218"/>
          </a:xfrm>
        </p:spPr>
        <p:txBody>
          <a:bodyPr/>
          <a:lstStyle/>
          <a:p>
            <a:r>
              <a:rPr lang="en-US" dirty="0" smtClean="0"/>
              <a:t>Number of blocks to wait for is a function of time since transaction broadcast</a:t>
            </a:r>
          </a:p>
          <a:p>
            <a:pPr lvl="1"/>
            <a:r>
              <a:rPr lang="en-US" dirty="0" smtClean="0"/>
              <a:t>does not discard block timing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1" b="-1"/>
          <a:stretch/>
        </p:blipFill>
        <p:spPr>
          <a:xfrm>
            <a:off x="199231" y="2971800"/>
            <a:ext cx="8624094" cy="30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time waited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615553"/>
          </a:xfrm>
        </p:spPr>
        <p:txBody>
          <a:bodyPr/>
          <a:lstStyle/>
          <a:p>
            <a:r>
              <a:rPr lang="en-US" dirty="0" smtClean="0"/>
              <a:t>Dynamic acceptance policies reduce time waited until settlement for the same level of security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8"/>
          <a:stretch/>
        </p:blipFill>
        <p:spPr>
          <a:xfrm>
            <a:off x="0" y="2667000"/>
            <a:ext cx="8943122" cy="33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attacker burden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769441"/>
          </a:xfrm>
        </p:spPr>
        <p:txBody>
          <a:bodyPr/>
          <a:lstStyle/>
          <a:p>
            <a:r>
              <a:rPr lang="en-US" dirty="0" smtClean="0"/>
              <a:t>Dynamic acceptance policies reduce the time until double spend</a:t>
            </a:r>
          </a:p>
          <a:p>
            <a:pPr lvl="1"/>
            <a:r>
              <a:rPr lang="en-US" dirty="0" smtClean="0"/>
              <a:t>cost is proportional to time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" y="2286000"/>
            <a:ext cx="8638588" cy="39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2616101"/>
          </a:xfrm>
        </p:spPr>
        <p:txBody>
          <a:bodyPr/>
          <a:lstStyle/>
          <a:p>
            <a:r>
              <a:rPr lang="en-US" dirty="0" smtClean="0"/>
              <a:t>Other families of dynamic acceptance policies</a:t>
            </a:r>
          </a:p>
          <a:p>
            <a:pPr lvl="1"/>
            <a:r>
              <a:rPr lang="en-US" dirty="0" smtClean="0"/>
              <a:t>minimize expected acceptance time</a:t>
            </a:r>
          </a:p>
          <a:p>
            <a:pPr lvl="1"/>
            <a:r>
              <a:rPr lang="en-US" dirty="0" smtClean="0"/>
              <a:t>maximize cost to perform double spend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 smtClean="0"/>
              <a:t> beyond Bitcoin</a:t>
            </a:r>
          </a:p>
          <a:p>
            <a:pPr lvl="1"/>
            <a:r>
              <a:rPr lang="en-US" dirty="0" smtClean="0"/>
              <a:t>greedy heaviest observed subtree in </a:t>
            </a:r>
            <a:r>
              <a:rPr lang="en-US" dirty="0" err="1" smtClean="0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231106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 smtClean="0"/>
              <a:t>END OF SLIDES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6007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2724340" y="4330924"/>
            <a:ext cx="3600259" cy="12613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 result for clip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92" y="3730140"/>
            <a:ext cx="1843163" cy="21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part pers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1" y="3747891"/>
            <a:ext cx="1825899" cy="21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it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072392"/>
            <a:ext cx="1682092" cy="16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ular Arrow 4"/>
          <p:cNvSpPr/>
          <p:nvPr/>
        </p:nvSpPr>
        <p:spPr>
          <a:xfrm rot="5400000" flipH="1">
            <a:off x="2181354" y="3400793"/>
            <a:ext cx="2266401" cy="2573183"/>
          </a:xfrm>
          <a:prstGeom prst="circularArrow">
            <a:avLst>
              <a:gd name="adj1" fmla="val 10735"/>
              <a:gd name="adj2" fmla="val 1685637"/>
              <a:gd name="adj3" fmla="val 1831723"/>
              <a:gd name="adj4" fmla="val 8218641"/>
              <a:gd name="adj5" fmla="val 14845"/>
            </a:avLst>
          </a:prstGeom>
          <a:solidFill>
            <a:srgbClr val="60606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Image result for clipart pers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1" y="3747891"/>
            <a:ext cx="1825899" cy="21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40" y="3984377"/>
            <a:ext cx="1406013" cy="14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devil face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75724"/>
              </a:clrFrom>
              <a:clrTo>
                <a:srgbClr val="E757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8" t="52364" r="22380" b="17091"/>
          <a:stretch/>
        </p:blipFill>
        <p:spPr bwMode="auto">
          <a:xfrm>
            <a:off x="1285814" y="3970217"/>
            <a:ext cx="715869" cy="3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223" y="3274892"/>
            <a:ext cx="7810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75564" y="4006327"/>
            <a:ext cx="1752600" cy="1399325"/>
            <a:chOff x="1804306" y="4176351"/>
            <a:chExt cx="1752600" cy="1399325"/>
          </a:xfrm>
        </p:grpSpPr>
        <p:sp>
          <p:nvSpPr>
            <p:cNvPr id="7" name="Rectangle 6"/>
            <p:cNvSpPr/>
            <p:nvPr/>
          </p:nvSpPr>
          <p:spPr>
            <a:xfrm>
              <a:off x="1994807" y="4191977"/>
              <a:ext cx="1371600" cy="1371600"/>
            </a:xfrm>
            <a:prstGeom prst="rect">
              <a:avLst/>
            </a:prstGeom>
            <a:solidFill>
              <a:srgbClr val="FB8005">
                <a:alpha val="19000"/>
              </a:srgbClr>
            </a:solidFill>
            <a:ln w="19050">
              <a:solidFill>
                <a:srgbClr val="02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994807" y="44205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94807" y="46491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994807" y="48777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94807" y="53349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04306" y="4176351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2523918" y="5075057"/>
              <a:ext cx="313377" cy="976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032906" y="5298677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dirty="0" smtClean="0"/>
                <a:t>once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04306" y="440424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4306" y="462180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2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mage result for clip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0140"/>
            <a:ext cx="1843163" cy="21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frowny fac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31038" r="22949" b="23661"/>
          <a:stretch/>
        </p:blipFill>
        <p:spPr bwMode="auto">
          <a:xfrm>
            <a:off x="2266544" y="3800272"/>
            <a:ext cx="622265" cy="5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lip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30140"/>
            <a:ext cx="1843163" cy="21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frowny fac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31038" r="22949" b="48333"/>
          <a:stretch/>
        </p:blipFill>
        <p:spPr bwMode="auto">
          <a:xfrm>
            <a:off x="4781144" y="3800273"/>
            <a:ext cx="622265" cy="23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frowny fac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55438" r="22949" b="23661"/>
          <a:stretch/>
        </p:blipFill>
        <p:spPr bwMode="auto">
          <a:xfrm rot="10800000">
            <a:off x="4781144" y="4092755"/>
            <a:ext cx="622265" cy="2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Bitcoin's Rising Popularity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2504836"/>
            <a:ext cx="7332040" cy="1828656"/>
            <a:chOff x="561975" y="2362200"/>
            <a:chExt cx="8020050" cy="2000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75" y="2895600"/>
              <a:ext cx="8020050" cy="1466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4"/>
                </a:clrFrom>
                <a:clrTo>
                  <a:srgbClr val="D4D4D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75" y="2362200"/>
              <a:ext cx="1333500" cy="5334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5722" y="4526939"/>
            <a:ext cx="5142026" cy="1721461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 bwMode="gray">
          <a:xfrm>
            <a:off x="296932" y="974229"/>
            <a:ext cx="8529637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008000"/>
              </a:buClr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0292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Wingdings" pitchFamily="-112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713232" indent="-161925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Arial Narrow" pitchFamily="-112" charset="0"/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914400" indent="-176213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9669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4241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8813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3385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7957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defTabSz="914400"/>
            <a:r>
              <a:rPr lang="en-US" kern="0" dirty="0" smtClean="0"/>
              <a:t>Digital cash</a:t>
            </a:r>
          </a:p>
          <a:p>
            <a:pPr lvl="1" defTabSz="914400"/>
            <a:r>
              <a:rPr lang="en-US" kern="0" dirty="0" smtClean="0"/>
              <a:t>security is paramount</a:t>
            </a:r>
          </a:p>
          <a:p>
            <a:pPr marL="228600" lvl="1" defTabSz="914400">
              <a:buClr>
                <a:srgbClr val="008000"/>
              </a:buClr>
              <a:buFont typeface="Wingdings" charset="2"/>
              <a:buChar char="§"/>
            </a:pPr>
            <a:r>
              <a:rPr lang="en-US" b="1" dirty="0" smtClean="0"/>
              <a:t>Hundreds of other </a:t>
            </a:r>
            <a:r>
              <a:rPr lang="en-US" b="1" dirty="0" err="1" smtClean="0"/>
              <a:t>blockchains</a:t>
            </a:r>
            <a:r>
              <a:rPr lang="en-US" b="1" dirty="0" smtClean="0"/>
              <a:t> (</a:t>
            </a:r>
            <a:r>
              <a:rPr lang="en-US" b="1" dirty="0" err="1" smtClean="0"/>
              <a:t>Ethereum</a:t>
            </a:r>
            <a:r>
              <a:rPr lang="en-US" b="1" dirty="0" smtClean="0"/>
              <a:t>, Bitcoin Cash, …)</a:t>
            </a:r>
            <a:endParaRPr lang="en-US" b="1" dirty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632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335835" y="1205329"/>
            <a:ext cx="8503365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008000"/>
              </a:buClr>
              <a:buFont typeface="Wingdings" charset="2"/>
              <a:buChar char="§"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0292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Wingdings" pitchFamily="-11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713232" indent="-161925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Arial Narrow" pitchFamily="-112" charset="0"/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914400" indent="-176213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9669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4241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8813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3385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7957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Introduction and Motivation</a:t>
            </a:r>
          </a:p>
          <a:p>
            <a:pPr defTabSz="914400">
              <a:lnSpc>
                <a:spcPct val="90000"/>
              </a:lnSpc>
            </a:pPr>
            <a:r>
              <a:rPr lang="en-US" sz="2000" kern="0" dirty="0">
                <a:solidFill>
                  <a:srgbClr val="C0C0C0"/>
                </a:solidFill>
              </a:rPr>
              <a:t>Geographic Scale Physical Attacks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Identifying </a:t>
            </a: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the most vulnerable location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rgbClr val="C0C0C0"/>
                </a:solidFill>
              </a:rPr>
              <a:t>Geographic min-cut and max-flow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Assessing the impact of a random disaster</a:t>
            </a:r>
          </a:p>
          <a:p>
            <a:pPr defTabSz="914400">
              <a:lnSpc>
                <a:spcPct val="90000"/>
              </a:lnSpc>
            </a:pPr>
            <a:r>
              <a:rPr lang="en-US" sz="2000" kern="0" dirty="0" smtClean="0">
                <a:solidFill>
                  <a:schemeClr val="tx1">
                    <a:lumMod val="75000"/>
                  </a:schemeClr>
                </a:solidFill>
              </a:rPr>
              <a:t>The BTC Ring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 smtClean="0">
                <a:solidFill>
                  <a:schemeClr val="tx1">
                    <a:lumMod val="75000"/>
                  </a:schemeClr>
                </a:solidFill>
              </a:rPr>
              <a:t>Seriously?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 smtClean="0">
                <a:solidFill>
                  <a:schemeClr val="bg2"/>
                </a:solidFill>
              </a:rPr>
              <a:t>Properties of digital assets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 smtClean="0">
                <a:solidFill>
                  <a:schemeClr val="bg2"/>
                </a:solidFill>
              </a:rPr>
              <a:t>Reactions to information age jewelry</a:t>
            </a:r>
            <a:endParaRPr lang="en-US" sz="2000" kern="0"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546" y="5384106"/>
            <a:ext cx="3608680" cy="52322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"This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has to be a parody right, guys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?"</a:t>
            </a:r>
          </a:p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-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Lando_Calrissian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5384106"/>
            <a:ext cx="4691855" cy="523220"/>
          </a:xfrm>
          <a:prstGeom prst="rect">
            <a:avLst/>
          </a:prstGeom>
          <a:noFill/>
          <a:ln w="12700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"Man, the onion is really stepping up their game"</a:t>
            </a:r>
          </a:p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</a:rPr>
              <a:t>deleted comment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Image result for reddit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47" y="5384106"/>
            <a:ext cx="340932" cy="4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7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6" y="3352800"/>
            <a:ext cx="2135756" cy="1899514"/>
          </a:xfrm>
          <a:prstGeom prst="rect">
            <a:avLst/>
          </a:prstGeom>
        </p:spPr>
      </p:pic>
      <p:pic>
        <p:nvPicPr>
          <p:cNvPr id="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991" y="3352800"/>
            <a:ext cx="2058944" cy="189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BTC Ring - 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692771"/>
          </a:xfrm>
        </p:spPr>
        <p:txBody>
          <a:bodyPr/>
          <a:lstStyle/>
          <a:p>
            <a:r>
              <a:rPr lang="en-US" dirty="0" smtClean="0"/>
              <a:t>Started as a MIT summer hackathon project in July 2014</a:t>
            </a:r>
          </a:p>
          <a:p>
            <a:pPr lvl="1"/>
            <a:r>
              <a:rPr lang="en-US" dirty="0" smtClean="0"/>
              <a:t>Team members included Grace Woo, Will Leonard, and John Kelleher</a:t>
            </a:r>
          </a:p>
          <a:p>
            <a:r>
              <a:rPr lang="en-US" dirty="0" smtClean="0"/>
              <a:t>Everything is open-source and made by the user</a:t>
            </a:r>
          </a:p>
          <a:p>
            <a:pPr lvl="1"/>
            <a:r>
              <a:rPr lang="en-US" dirty="0" smtClean="0"/>
              <a:t>Not a start-up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20" y="3352800"/>
            <a:ext cx="2838227" cy="1899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022758"/>
            <a:ext cx="4367072" cy="32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(BTC) 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2769989"/>
          </a:xfrm>
        </p:spPr>
        <p:txBody>
          <a:bodyPr/>
          <a:lstStyle/>
          <a:p>
            <a:r>
              <a:rPr lang="en-US" dirty="0" smtClean="0"/>
              <a:t>Public ledger that everyone in the world sees and agrees on</a:t>
            </a:r>
          </a:p>
          <a:p>
            <a:pPr lvl="1"/>
            <a:r>
              <a:rPr lang="en-US" dirty="0" smtClean="0"/>
              <a:t>a Bitcoin address corresponds to a location in the ledger</a:t>
            </a:r>
          </a:p>
          <a:p>
            <a:pPr lvl="2"/>
            <a:r>
              <a:rPr lang="en-US" dirty="0" smtClean="0"/>
              <a:t>amount of money at address is public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long string of </a:t>
            </a:r>
            <a:r>
              <a:rPr lang="en-US" dirty="0" smtClean="0"/>
              <a:t>numbers and letter sometimes represented as QR code</a:t>
            </a:r>
          </a:p>
          <a:p>
            <a:pPr lvl="1"/>
            <a:r>
              <a:rPr lang="en-US" dirty="0" smtClean="0"/>
              <a:t>cryptographic private keys allow access to the Bitcoin</a:t>
            </a:r>
          </a:p>
          <a:p>
            <a:pPr lvl="2"/>
            <a:r>
              <a:rPr lang="en-US" dirty="0" smtClean="0"/>
              <a:t>stored so that it is extremely hard for an attacker to access (e.g. safety deposit box or computer at home)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1" y="4073298"/>
            <a:ext cx="8425699" cy="20989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05157" y="4845509"/>
            <a:ext cx="3048000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25469" y="5095189"/>
            <a:ext cx="2057400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70226" y="4564704"/>
            <a:ext cx="1507787" cy="14627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Jewels and Gold Invite Trouble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8" y="3095625"/>
            <a:ext cx="2868202" cy="307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095625"/>
            <a:ext cx="5033642" cy="3076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191" y="3095625"/>
            <a:ext cx="1005051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1642020"/>
            <a:ext cx="4185782" cy="656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1084604"/>
            <a:ext cx="4010160" cy="17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Value On The Physical BTC 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45" y="2209800"/>
            <a:ext cx="4038600" cy="30472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0" y="1122641"/>
            <a:ext cx="324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QR code is a Bitcoin address that </a:t>
            </a:r>
            <a:r>
              <a:rPr lang="en-US" b="1" i="1" dirty="0" smtClean="0"/>
              <a:t>points</a:t>
            </a:r>
            <a:r>
              <a:rPr lang="en-US" dirty="0" smtClean="0"/>
              <a:t> to value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48200" y="1752600"/>
            <a:ext cx="609600" cy="1143000"/>
          </a:xfrm>
          <a:prstGeom prst="straightConnector1">
            <a:avLst/>
          </a:prstGeom>
          <a:ln w="63500">
            <a:solidFill>
              <a:srgbClr val="FB80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19150" y="5540018"/>
            <a:ext cx="6896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" b="1" dirty="0" smtClean="0"/>
              <a:t>RING </a:t>
            </a:r>
            <a:r>
              <a:rPr lang="en" b="1" dirty="0"/>
              <a:t>DOES NOT DISPLAY THE PRIVATE KEY</a:t>
            </a:r>
            <a:r>
              <a:rPr lang="en" b="1" dirty="0" smtClean="0"/>
              <a:t>!</a:t>
            </a:r>
          </a:p>
          <a:p>
            <a:pPr algn="ctr">
              <a:spcBef>
                <a:spcPts val="0"/>
              </a:spcBef>
            </a:pPr>
            <a:r>
              <a:rPr lang="en" b="1" dirty="0" smtClean="0"/>
              <a:t>NOTHING OF VALUE ON THE PHYSICAL RING!!!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5469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Value On A BTC 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615553"/>
          </a:xfrm>
        </p:spPr>
        <p:txBody>
          <a:bodyPr/>
          <a:lstStyle/>
          <a:p>
            <a:r>
              <a:rPr lang="en-US" dirty="0" smtClean="0"/>
              <a:t>App to check the balance of the BTC address at address shown on 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94" y="1650603"/>
            <a:ext cx="5372100" cy="278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58" y="4572000"/>
            <a:ext cx="2321771" cy="1751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106" y="5142688"/>
            <a:ext cx="1590473" cy="461665"/>
          </a:xfrm>
          <a:prstGeom prst="rect">
            <a:avLst/>
          </a:prstGeom>
          <a:solidFill>
            <a:srgbClr val="FB8005">
              <a:alpha val="9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$133,000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Demonstration</a:t>
            </a:r>
            <a:endParaRPr lang="en-US" dirty="0"/>
          </a:p>
        </p:txBody>
      </p:sp>
      <p:pic>
        <p:nvPicPr>
          <p:cNvPr id="6" name="1tMetT6-dx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6659" y="1219200"/>
            <a:ext cx="8413044" cy="473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 BTC 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231106"/>
          </a:xfrm>
        </p:spPr>
        <p:txBody>
          <a:bodyPr/>
          <a:lstStyle/>
          <a:p>
            <a:r>
              <a:rPr lang="en-US" dirty="0" smtClean="0"/>
              <a:t>Just put your Bitcoin address on a ring!</a:t>
            </a:r>
          </a:p>
          <a:p>
            <a:r>
              <a:rPr lang="en-US" dirty="0" smtClean="0"/>
              <a:t>Tools at </a:t>
            </a:r>
            <a:r>
              <a:rPr lang="en-US" dirty="0" smtClean="0">
                <a:hlinkClick r:id="rId2" action="ppaction://hlinkfile"/>
              </a:rPr>
              <a:t>theBTCring.com</a:t>
            </a:r>
            <a:r>
              <a:rPr lang="en-US" dirty="0" smtClean="0"/>
              <a:t> can help you do this</a:t>
            </a:r>
          </a:p>
          <a:p>
            <a:pPr lvl="1"/>
            <a:r>
              <a:rPr lang="en-US" dirty="0" err="1" smtClean="0"/>
              <a:t>permissionless</a:t>
            </a:r>
            <a:r>
              <a:rPr lang="en-US" dirty="0" smtClean="0"/>
              <a:t> and free, just like Bitcoin</a:t>
            </a:r>
            <a:endParaRPr lang="en-US" dirty="0"/>
          </a:p>
        </p:txBody>
      </p:sp>
      <p:pic>
        <p:nvPicPr>
          <p:cNvPr id="7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21" y="4099358"/>
            <a:ext cx="1732349" cy="19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975" y="4207563"/>
            <a:ext cx="1826424" cy="168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60"/>
          <p:cNvCxnSpPr>
            <a:stCxn id="7" idx="3"/>
            <a:endCxn id="8" idx="1"/>
          </p:cNvCxnSpPr>
          <p:nvPr/>
        </p:nvCxnSpPr>
        <p:spPr>
          <a:xfrm>
            <a:off x="5280370" y="5050045"/>
            <a:ext cx="1682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61"/>
          <p:cNvSpPr txBox="1"/>
          <p:nvPr/>
        </p:nvSpPr>
        <p:spPr>
          <a:xfrm>
            <a:off x="5280370" y="4553993"/>
            <a:ext cx="1492500" cy="6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 smtClean="0"/>
              <a:t>3-D Printer</a:t>
            </a:r>
            <a:endParaRPr lang="en" b="1" dirty="0"/>
          </a:p>
        </p:txBody>
      </p:sp>
      <p:cxnSp>
        <p:nvCxnSpPr>
          <p:cNvPr id="11" name="Shape 62"/>
          <p:cNvCxnSpPr>
            <a:stCxn id="13" idx="3"/>
            <a:endCxn id="7" idx="1"/>
          </p:cNvCxnSpPr>
          <p:nvPr/>
        </p:nvCxnSpPr>
        <p:spPr>
          <a:xfrm>
            <a:off x="1960175" y="5050037"/>
            <a:ext cx="15878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64"/>
          <p:cNvSpPr txBox="1"/>
          <p:nvPr/>
        </p:nvSpPr>
        <p:spPr>
          <a:xfrm>
            <a:off x="76201" y="5671900"/>
            <a:ext cx="2559899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hlinkClick r:id="rId5"/>
              </a:rPr>
              <a:t>1ringfdFYqftHS5mLbjegwnmsHMvVZr3T</a:t>
            </a:r>
          </a:p>
        </p:txBody>
      </p:sp>
      <p:pic>
        <p:nvPicPr>
          <p:cNvPr id="13" name="Shape 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449" y="4450675"/>
            <a:ext cx="1198724" cy="119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65"/>
          <p:cNvSpPr txBox="1"/>
          <p:nvPr/>
        </p:nvSpPr>
        <p:spPr>
          <a:xfrm>
            <a:off x="1917926" y="4505694"/>
            <a:ext cx="1492500" cy="693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 b="1" dirty="0" smtClean="0"/>
              <a:t>CAD files on </a:t>
            </a:r>
            <a:endParaRPr lang="en" sz="1200" b="1" dirty="0"/>
          </a:p>
          <a:p>
            <a:pPr algn="ctr">
              <a:spcBef>
                <a:spcPts val="0"/>
              </a:spcBef>
            </a:pPr>
            <a:r>
              <a:rPr lang="en" sz="1200" b="1" dirty="0"/>
              <a:t>theBTCring.com</a:t>
            </a:r>
          </a:p>
        </p:txBody>
      </p:sp>
      <p:sp>
        <p:nvSpPr>
          <p:cNvPr id="15" name="Shape 66"/>
          <p:cNvSpPr txBox="1"/>
          <p:nvPr/>
        </p:nvSpPr>
        <p:spPr>
          <a:xfrm>
            <a:off x="614550" y="3961351"/>
            <a:ext cx="1492500" cy="693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 b="1"/>
              <a:t>User inputs </a:t>
            </a:r>
          </a:p>
          <a:p>
            <a:pPr algn="ctr">
              <a:spcBef>
                <a:spcPts val="0"/>
              </a:spcBef>
            </a:pPr>
            <a:r>
              <a:rPr lang="en" sz="1200" b="1"/>
              <a:t>BTC address</a:t>
            </a:r>
          </a:p>
        </p:txBody>
      </p:sp>
    </p:spTree>
    <p:extLst>
      <p:ext uri="{BB962C8B-B14F-4D97-AF65-F5344CB8AC3E}">
        <p14:creationId xmlns:p14="http://schemas.microsoft.com/office/powerpoint/2010/main" val="21553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Lost BTC Ring In River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14400"/>
            <a:ext cx="2321771" cy="1751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9848" y="1485088"/>
            <a:ext cx="1590473" cy="461665"/>
          </a:xfrm>
          <a:prstGeom prst="rect">
            <a:avLst/>
          </a:prstGeom>
          <a:solidFill>
            <a:srgbClr val="FB8005">
              <a:alpha val="9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$133,000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28936"/>
            <a:ext cx="7180635" cy="26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13 0.00047 -0.00625 0.0007 -0.00955 0.00139 C -0.02188 0.00371 -0.00695 0.00348 -0.02969 0.00556 L -0.04462 0.00695 C -0.04775 0.00741 -0.05104 0.00834 -0.05417 0.00834 L -0.14254 0.00973 C -0.14393 0.01019 -0.14913 0.01135 -0.15104 0.01274 C -0.15348 0.01436 -0.15747 0.01783 -0.15955 0.02107 C -0.16233 0.02593 -0.16216 0.02709 -0.16372 0.03403 C -0.16407 0.03542 -0.16459 0.03681 -0.16476 0.0382 C -0.16615 0.04538 -0.16545 0.0419 -0.16702 0.04815 C -0.16667 0.05325 -0.1665 0.05857 -0.16598 0.06366 C -0.1658 0.06528 -0.16563 0.0669 -0.16476 0.06806 C -0.16407 0.06922 -0.16268 0.06968 -0.16163 0.07084 C -0.16094 0.07153 -0.16042 0.07292 -0.15955 0.07362 C -0.15851 0.07431 -0.15747 0.07477 -0.15625 0.075 C -0.15348 0.07616 -0.15052 0.07639 -0.14775 0.07778 C -0.1382 0.08311 -0.14566 0.07987 -0.13073 0.08218 C -0.12865 0.08241 -0.12657 0.08357 -0.12448 0.08357 L 0.07882 0.08496 C 0.0809 0.08542 0.08298 0.08588 0.08524 0.08635 C 0.08663 0.08681 0.08802 0.08774 0.08941 0.08774 C 0.09514 0.08866 0.10087 0.08866 0.10642 0.08913 C 0.12552 0.09283 0.09861 0.08797 0.13628 0.09213 C 0.13767 0.09213 0.13906 0.09329 0.14045 0.09352 C 0.1493 0.09468 0.16718 0.0963 0.16718 0.0963 C 0.16857 0.09676 0.16996 0.09723 0.17135 0.09769 C 0.17482 0.09885 0.18194 0.1007 0.18194 0.1007 C 0.18385 0.10163 0.18559 0.10232 0.18732 0.10348 C 0.19739 0.1095 0.1901 0.10602 0.19687 0.10903 C 0.20225 0.11621 0.20173 0.11343 0.2033 0.12038 C 0.20364 0.12223 0.20399 0.12431 0.20434 0.12616 C 0.20364 0.13125 0.20399 0.13704 0.20225 0.14167 C 0.19965 0.14838 0.19462 0.15255 0.18941 0.1544 C 0.18732 0.15533 0.18524 0.15533 0.18298 0.15579 C 0.18194 0.15625 0.1809 0.15695 0.17986 0.15741 C 0.17847 0.15788 0.17708 0.15811 0.17569 0.1588 C 0.17448 0.15903 0.17361 0.15973 0.17239 0.16019 C 0.1684 0.16135 0.1585 0.16297 0.15538 0.16297 L -0.14462 0.16436 L -0.15104 0.16575 C -0.15573 0.1669 -0.16146 0.16875 -0.16598 0.17014 C -0.16823 0.17223 -0.17066 0.17385 -0.17223 0.17709 C -0.17292 0.17848 -0.17292 0.1801 -0.17327 0.18149 C -0.17292 0.18843 -0.17344 0.19584 -0.17223 0.20278 C -0.17188 0.20463 -0.17014 0.20533 -0.1691 0.20695 C -0.16754 0.20926 -0.16545 0.21528 -0.16372 0.2169 C -0.16233 0.21829 -0.16025 0.21875 -0.15851 0.21968 C -0.15625 0.222 -0.15434 0.22477 -0.15209 0.22686 C -0.15122 0.22755 -0.14983 0.22755 -0.14896 0.22825 C -0.1382 0.23542 -0.15452 0.22639 -0.1415 0.2338 C -0.13854 0.23542 -0.13611 0.23588 -0.13299 0.23681 C -0.13143 0.23774 -0.13021 0.23889 -0.12865 0.23959 C -0.11667 0.24491 -0.12413 0.24051 -0.11476 0.24375 C -0.11268 0.24468 -0.11059 0.24584 -0.10851 0.24676 C -0.10712 0.24723 -0.10556 0.24746 -0.10417 0.24815 C -0.09792 0.25093 -0.09948 0.25139 -0.09254 0.25371 C -0.09115 0.25417 -0.08959 0.25463 -0.0882 0.2551 C -0.08716 0.25556 -0.08611 0.25625 -0.08507 0.25649 C -0.07622 0.2595 -0.08316 0.25649 -0.07552 0.2595 C -0.06476 0.26343 -0.08125 0.25788 -0.06806 0.26227 L 0.05538 0.26088 C 0.05729 0.26088 0.05885 0.25973 0.06076 0.2595 C 0.06389 0.2588 0.06718 0.25857 0.07031 0.25811 L 0.22448 0.2595 C 0.22587 0.2595 0.22326 0.26227 0.22239 0.26366 C 0.22152 0.26528 0.22031 0.26644 0.21927 0.26783 C 0.21736 0.27061 0.21597 0.27408 0.21389 0.27639 C 0.21111 0.27987 0.20955 0.27871 0.20642 0.28079 C 0.20538 0.28149 0.20451 0.28288 0.2033 0.28357 C 0.20156 0.2845 0.19965 0.2845 0.19791 0.28496 C 0.19652 0.28542 0.19514 0.28588 0.19375 0.28635 C 0.19271 0.28681 0.19166 0.2875 0.19045 0.28774 C 0.18837 0.28843 0.18628 0.28866 0.1842 0.28913 C 0.17777 0.29075 0.17864 0.29098 0.17135 0.29213 C 0.16718 0.2926 0.16284 0.29306 0.15868 0.29352 C 0.15677 0.29399 0.15503 0.29422 0.1533 0.29491 C 0.15 0.29607 0.14687 0.29769 0.14375 0.29908 C 0.14271 0.29954 0.14166 0.30024 0.14045 0.30047 C 0.13837 0.30116 0.13524 0.30209 0.13298 0.30348 C 0.13159 0.30417 0.13021 0.30533 0.12882 0.30625 C 0.12673 0.30741 0.12239 0.30903 0.12239 0.30903 C 0.11753 0.31551 0.12378 0.30834 0.11493 0.31343 C 0.11406 0.31389 0.11371 0.31528 0.11284 0.31621 C 0.10694 0.322 0.10833 0.32107 0.1033 0.32315 C 0.0993 0.32709 0.09566 0.33125 0.09149 0.3345 C 0.08975 0.33612 0.08784 0.33704 0.08628 0.33889 C 0.08437 0.34098 0.08298 0.34399 0.0809 0.34584 C 0.07396 0.35232 0.08177 0.34491 0.07448 0.35301 C 0.07326 0.35463 0.07152 0.35556 0.07031 0.35718 C 0.06857 0.35973 0.06753 0.36297 0.06597 0.36575 C 0.06527 0.36713 0.06423 0.36852 0.06389 0.37014 C 0.06354 0.37153 0.06337 0.37292 0.06284 0.37431 C 0.06198 0.37639 0.06076 0.37801 0.05972 0.37987 C 0.05885 0.38125 0.05816 0.38264 0.05746 0.38426 C 0.05416 0.39213 0.05712 0.38774 0.0533 0.39283 C 0.05191 0.39653 0.05121 0.40116 0.04896 0.40417 C 0.04409 0.41065 0.04982 0.40255 0.04271 0.41551 C 0.03819 0.42315 0.04062 0.41945 0.03524 0.42686 C 0.02934 0.44237 0.03698 0.42338 0.02986 0.43681 C 0.02899 0.43843 0.02864 0.44075 0.02777 0.44237 C 0.02482 0.44769 0.02396 0.44607 0.02031 0.45093 C 0.01944 0.45209 0.01892 0.45394 0.01823 0.4551 C 0.01614 0.45811 0.01389 0.46088 0.0118 0.46366 C 0.01007 0.46598 0.0085 0.46875 0.00642 0.47084 C 0.00503 0.47223 0.00364 0.47338 0.00225 0.475 C 0.00139 0.47593 0.00087 0.47709 0 0.47778 C -0.00191 0.47987 -0.00452 0.48102 -0.00625 0.48357 C -0.00695 0.4845 -0.00764 0.48542 -0.00851 0.48635 C -0.01511 0.49352 -0.00868 0.48519 -0.01372 0.49213 L -0.01268 0.49051 " pathEditMode="relative" ptsTypes="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13 0.00047 -0.00625 0.0007 -0.00955 0.00139 C -0.02188 0.00371 -0.00695 0.00348 -0.02969 0.00556 L -0.04462 0.00695 C -0.04775 0.00741 -0.05104 0.00834 -0.05417 0.00834 L -0.14254 0.00973 C -0.14393 0.01019 -0.14913 0.01135 -0.15104 0.01274 C -0.15348 0.01436 -0.15747 0.01783 -0.15955 0.02107 C -0.16233 0.02593 -0.16216 0.02709 -0.16372 0.03403 C -0.16407 0.03542 -0.16459 0.03681 -0.16476 0.0382 C -0.16615 0.04538 -0.16545 0.0419 -0.16702 0.04815 C -0.16667 0.05325 -0.1665 0.05857 -0.16598 0.06366 C -0.1658 0.06528 -0.16563 0.0669 -0.16476 0.06806 C -0.16407 0.06922 -0.16268 0.06968 -0.16163 0.07084 C -0.16094 0.07153 -0.16042 0.07292 -0.15955 0.07362 C -0.15851 0.07431 -0.15747 0.07477 -0.15625 0.075 C -0.15348 0.07616 -0.15052 0.07639 -0.14775 0.07778 C -0.1382 0.08311 -0.14566 0.07987 -0.13073 0.08218 C -0.12865 0.08241 -0.12657 0.08357 -0.12448 0.08357 L 0.07882 0.08496 C 0.0809 0.08542 0.08298 0.08588 0.08524 0.08635 C 0.08663 0.08681 0.08802 0.08774 0.08941 0.08774 C 0.09514 0.08866 0.10087 0.08866 0.10642 0.08913 C 0.12552 0.09283 0.09861 0.08797 0.13628 0.09213 C 0.13767 0.09213 0.13906 0.09329 0.14045 0.09352 C 0.1493 0.09468 0.16718 0.0963 0.16718 0.0963 C 0.16857 0.09676 0.16996 0.09723 0.17135 0.09769 C 0.17482 0.09885 0.18194 0.1007 0.18194 0.1007 C 0.18385 0.10163 0.18559 0.10232 0.18732 0.10348 C 0.19739 0.1095 0.1901 0.10602 0.19687 0.10903 C 0.20225 0.11621 0.20173 0.11343 0.2033 0.12038 C 0.20364 0.12223 0.20399 0.12431 0.20434 0.12616 C 0.20364 0.13125 0.20399 0.13704 0.20225 0.14167 C 0.19965 0.14838 0.19462 0.15255 0.18941 0.1544 C 0.18732 0.15533 0.18524 0.15533 0.18298 0.15579 C 0.18194 0.15625 0.1809 0.15695 0.17986 0.15741 C 0.17847 0.15788 0.17708 0.15811 0.17569 0.1588 C 0.17448 0.15903 0.17361 0.15973 0.17239 0.16019 C 0.1684 0.16135 0.1585 0.16297 0.15538 0.16297 L -0.14462 0.16436 L -0.15104 0.16575 C -0.15573 0.1669 -0.16146 0.16875 -0.16598 0.17014 C -0.16823 0.17223 -0.17066 0.17385 -0.17223 0.17709 C -0.17292 0.17848 -0.17292 0.1801 -0.17327 0.18149 C -0.17292 0.18843 -0.17344 0.19584 -0.17223 0.20278 C -0.17188 0.20463 -0.17014 0.20533 -0.1691 0.20695 C -0.16754 0.20926 -0.16545 0.21528 -0.16372 0.2169 C -0.16233 0.21829 -0.16025 0.21875 -0.15851 0.21968 C -0.15625 0.222 -0.15434 0.22477 -0.15209 0.22686 C -0.15122 0.22755 -0.14983 0.22755 -0.14896 0.22825 C -0.1382 0.23542 -0.15452 0.22639 -0.1415 0.2338 C -0.13854 0.23542 -0.13611 0.23588 -0.13299 0.23681 C -0.13143 0.23774 -0.13021 0.23889 -0.12865 0.23959 C -0.11667 0.24491 -0.12413 0.24051 -0.11476 0.24375 C -0.11268 0.24468 -0.11059 0.24584 -0.10851 0.24676 C -0.10712 0.24723 -0.10556 0.24746 -0.10417 0.24815 C -0.09792 0.25093 -0.09948 0.25139 -0.09254 0.25371 C -0.09115 0.25417 -0.08959 0.25463 -0.0882 0.2551 C -0.08716 0.25556 -0.08611 0.25625 -0.08507 0.25649 C -0.07622 0.2595 -0.08316 0.25649 -0.07552 0.2595 C -0.06476 0.26343 -0.08125 0.25788 -0.06806 0.26227 L 0.05538 0.26088 C 0.05729 0.26088 0.05885 0.25973 0.06076 0.2595 C 0.06389 0.2588 0.06718 0.25857 0.07031 0.25811 L 0.22448 0.2595 C 0.22587 0.2595 0.22326 0.26227 0.22239 0.26366 C 0.22152 0.26528 0.22031 0.26644 0.21927 0.26783 C 0.21736 0.27061 0.21597 0.27408 0.21389 0.27639 C 0.21111 0.27987 0.20955 0.27871 0.20642 0.28079 C 0.20538 0.28149 0.20451 0.28288 0.2033 0.28357 C 0.20156 0.2845 0.19965 0.2845 0.19791 0.28496 C 0.19652 0.28542 0.19514 0.28588 0.19375 0.28635 C 0.19271 0.28681 0.19166 0.2875 0.19045 0.28774 C 0.18837 0.28843 0.18628 0.28866 0.1842 0.28913 C 0.17777 0.29075 0.17864 0.29098 0.17135 0.29213 C 0.16718 0.2926 0.16284 0.29306 0.15868 0.29352 C 0.15677 0.29399 0.15503 0.29422 0.1533 0.29491 C 0.15 0.29607 0.14687 0.29769 0.14375 0.29908 C 0.14271 0.29954 0.14166 0.30024 0.14045 0.30047 C 0.13837 0.30116 0.13524 0.30209 0.13298 0.30348 C 0.13159 0.30417 0.13021 0.30533 0.12882 0.30625 C 0.12673 0.30741 0.12239 0.30903 0.12239 0.30903 C 0.11753 0.31551 0.12378 0.30834 0.11493 0.31343 C 0.11406 0.31389 0.11371 0.31528 0.11284 0.31621 C 0.10694 0.322 0.10833 0.32107 0.1033 0.32315 C 0.0993 0.32709 0.09566 0.33125 0.09149 0.3345 C 0.08975 0.33612 0.08784 0.33704 0.08628 0.33889 C 0.08437 0.34098 0.08298 0.34399 0.0809 0.34584 C 0.07396 0.35232 0.08177 0.34491 0.07448 0.35301 C 0.07326 0.35463 0.07152 0.35556 0.07031 0.35718 C 0.06857 0.35973 0.06753 0.36297 0.06597 0.36575 C 0.06527 0.36713 0.06423 0.36852 0.06389 0.37014 C 0.06354 0.37153 0.06337 0.37292 0.06284 0.37431 C 0.06198 0.37639 0.06076 0.37801 0.05972 0.37987 C 0.05885 0.38125 0.05816 0.38264 0.05746 0.38426 C 0.05416 0.39213 0.05712 0.38774 0.0533 0.39283 C 0.05191 0.39653 0.05121 0.40116 0.04896 0.40417 C 0.04409 0.41065 0.04982 0.40255 0.04271 0.41551 C 0.03819 0.42315 0.04062 0.41945 0.03524 0.42686 C 0.02934 0.44237 0.03698 0.42338 0.02986 0.43681 C 0.02899 0.43843 0.02864 0.44075 0.02777 0.44237 C 0.02482 0.44769 0.02396 0.44607 0.02031 0.45093 C 0.01944 0.45209 0.01892 0.45394 0.01823 0.4551 C 0.01614 0.45811 0.01389 0.46088 0.0118 0.46366 C 0.01007 0.46598 0.0085 0.46875 0.00642 0.47084 C 0.00503 0.47223 0.00364 0.47338 0.00225 0.475 C 0.00139 0.47593 0.00087 0.47709 0 0.47778 C -0.00191 0.47987 -0.00452 0.48102 -0.00625 0.48357 C -0.00695 0.4845 -0.00764 0.48542 -0.00851 0.48635 C -0.01511 0.49352 -0.00868 0.48519 -0.01372 0.49213 L -0.01268 0.49051 " pathEditMode="relative" ptsTypes="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Lost BTC Ring In River</a:t>
            </a:r>
            <a:endParaRPr lang="en-US" dirty="0"/>
          </a:p>
        </p:txBody>
      </p:sp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736" y="1886970"/>
            <a:ext cx="1732349" cy="190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60"/>
          <p:cNvCxnSpPr>
            <a:stCxn id="7" idx="3"/>
          </p:cNvCxnSpPr>
          <p:nvPr/>
        </p:nvCxnSpPr>
        <p:spPr>
          <a:xfrm>
            <a:off x="2060085" y="2837657"/>
            <a:ext cx="4493115" cy="1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61"/>
          <p:cNvSpPr txBox="1"/>
          <p:nvPr/>
        </p:nvSpPr>
        <p:spPr>
          <a:xfrm>
            <a:off x="3473401" y="2097600"/>
            <a:ext cx="1492500" cy="6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 smtClean="0"/>
              <a:t>3-D Printer or Service</a:t>
            </a:r>
            <a:endParaRPr lang="en" b="1" dirty="0"/>
          </a:p>
        </p:txBody>
      </p:sp>
      <p:sp>
        <p:nvSpPr>
          <p:cNvPr id="11" name="Shape 61"/>
          <p:cNvSpPr txBox="1"/>
          <p:nvPr/>
        </p:nvSpPr>
        <p:spPr>
          <a:xfrm>
            <a:off x="447660" y="1349575"/>
            <a:ext cx="1492500" cy="6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 smtClean="0"/>
              <a:t>Original CAD file</a:t>
            </a:r>
            <a:endParaRPr lang="en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26" y="1935601"/>
            <a:ext cx="2391087" cy="1804148"/>
          </a:xfrm>
          <a:prstGeom prst="rect">
            <a:avLst/>
          </a:prstGeom>
        </p:spPr>
      </p:pic>
      <p:pic>
        <p:nvPicPr>
          <p:cNvPr id="3074" name="Picture 2" descr="Image result for shapewa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00" y="2815801"/>
            <a:ext cx="1972302" cy="6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845" y="3502162"/>
            <a:ext cx="1143000" cy="15401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85932" y="2606824"/>
            <a:ext cx="1590473" cy="461665"/>
          </a:xfrm>
          <a:prstGeom prst="rect">
            <a:avLst/>
          </a:prstGeom>
          <a:solidFill>
            <a:srgbClr val="FB8005">
              <a:alpha val="9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$133,000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45695" y="5648667"/>
            <a:ext cx="4921893" cy="523220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Total replacement cost &lt; $50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97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2725498" y="4010396"/>
            <a:ext cx="3608883" cy="388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2701409" y="4574637"/>
            <a:ext cx="3632971" cy="39138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Finality In Bitcoin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769441"/>
          </a:xfrm>
        </p:spPr>
        <p:txBody>
          <a:bodyPr/>
          <a:lstStyle/>
          <a:p>
            <a:r>
              <a:rPr lang="en-US" dirty="0" smtClean="0"/>
              <a:t>Extremely difficulty to reverse a transaction after ~60 minutes</a:t>
            </a:r>
          </a:p>
          <a:p>
            <a:pPr lvl="1"/>
            <a:r>
              <a:rPr lang="en-US" dirty="0" smtClean="0"/>
              <a:t>Consider a method to reduce settlement time</a:t>
            </a:r>
          </a:p>
        </p:txBody>
      </p:sp>
      <p:pic>
        <p:nvPicPr>
          <p:cNvPr id="1026" name="Picture 2" descr="Image result for clipart pers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1" y="3292399"/>
            <a:ext cx="1825899" cy="21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ipart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92" y="3274648"/>
            <a:ext cx="1843163" cy="21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it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5" y="3795162"/>
            <a:ext cx="779475" cy="7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gold clipar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92" y="4573599"/>
            <a:ext cx="796165" cy="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vil face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E75724"/>
              </a:clrFrom>
              <a:clrTo>
                <a:srgbClr val="E757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8" t="52364" r="22380" b="17091"/>
          <a:stretch/>
        </p:blipFill>
        <p:spPr bwMode="auto">
          <a:xfrm>
            <a:off x="1285814" y="3514725"/>
            <a:ext cx="715869" cy="3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rowny fac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31038" r="22949" b="23661"/>
          <a:stretch/>
        </p:blipFill>
        <p:spPr bwMode="auto">
          <a:xfrm>
            <a:off x="6873280" y="3331492"/>
            <a:ext cx="622265" cy="5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223" y="2819400"/>
            <a:ext cx="7810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48698 0.004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40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0833 L -0.48993 -0.0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97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98 0.00462 L -4.16667E-6 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2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Initial Reactions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1"/>
            <a:ext cx="8529637" cy="5293757"/>
          </a:xfrm>
        </p:spPr>
        <p:txBody>
          <a:bodyPr/>
          <a:lstStyle/>
          <a:p>
            <a:r>
              <a:rPr lang="en" dirty="0"/>
              <a:t>The Bitcoin engagement ring is out </a:t>
            </a:r>
            <a:r>
              <a:rPr lang="en" dirty="0">
                <a:solidFill>
                  <a:schemeClr val="dk1"/>
                </a:solidFill>
              </a:rPr>
              <a:t>there. It just might work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</a:p>
          <a:p>
            <a:pPr lvl="1"/>
            <a:r>
              <a:rPr lang="en" sz="1800" dirty="0" smtClean="0">
                <a:solidFill>
                  <a:schemeClr val="dk1"/>
                </a:solidFill>
                <a:hlinkClick r:id="rId2"/>
              </a:rPr>
              <a:t>CryptocoinNews</a:t>
            </a:r>
            <a:endParaRPr lang="en" sz="1800" dirty="0" smtClean="0">
              <a:solidFill>
                <a:schemeClr val="dk1"/>
              </a:solidFill>
            </a:endParaRPr>
          </a:p>
          <a:p>
            <a:r>
              <a:rPr lang="en" dirty="0" smtClean="0">
                <a:solidFill>
                  <a:schemeClr val="dk1"/>
                </a:solidFill>
              </a:rPr>
              <a:t>"my </a:t>
            </a:r>
            <a:r>
              <a:rPr lang="en" dirty="0">
                <a:solidFill>
                  <a:schemeClr val="dk1"/>
                </a:solidFill>
              </a:rPr>
              <a:t>gf is into crypto and she said if I load two months salary on the ring she'll wear it. </a:t>
            </a:r>
            <a:r>
              <a:rPr lang="en" dirty="0" smtClean="0">
                <a:solidFill>
                  <a:schemeClr val="dk1"/>
                </a:solidFill>
              </a:rPr>
              <a:t>:)"</a:t>
            </a:r>
          </a:p>
          <a:p>
            <a:pPr lvl="1"/>
            <a:r>
              <a:rPr lang="en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Kingama on bitcointalk forum </a:t>
            </a:r>
            <a:endParaRPr lang="en" sz="180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en" dirty="0" smtClean="0">
                <a:solidFill>
                  <a:srgbClr val="292F33"/>
                </a:solidFill>
              </a:rPr>
              <a:t>Tweets</a:t>
            </a:r>
          </a:p>
          <a:p>
            <a:pPr lvl="1"/>
            <a:r>
              <a:rPr lang="en" dirty="0" smtClean="0">
                <a:solidFill>
                  <a:srgbClr val="292F33"/>
                </a:solidFill>
              </a:rPr>
              <a:t>wasn't </a:t>
            </a:r>
            <a:r>
              <a:rPr lang="en" dirty="0">
                <a:solidFill>
                  <a:srgbClr val="292F33"/>
                </a:solidFill>
              </a:rPr>
              <a:t>going to bother getting married, now i'm having second thoughts</a:t>
            </a:r>
            <a:r>
              <a:rPr lang="en" dirty="0">
                <a:solidFill>
                  <a:srgbClr val="292F33"/>
                </a:solidFill>
                <a:hlinkClick r:id="rId3"/>
              </a:rPr>
              <a:t> </a:t>
            </a:r>
            <a:endParaRPr lang="en" dirty="0" smtClean="0">
              <a:solidFill>
                <a:srgbClr val="292F33"/>
              </a:solidFill>
            </a:endParaRPr>
          </a:p>
          <a:p>
            <a:pPr lvl="1"/>
            <a:r>
              <a:rPr lang="en" dirty="0" smtClean="0">
                <a:solidFill>
                  <a:srgbClr val="292F33"/>
                </a:solidFill>
              </a:rPr>
              <a:t>Maybe </a:t>
            </a:r>
            <a:r>
              <a:rPr lang="en" dirty="0">
                <a:solidFill>
                  <a:srgbClr val="292F33"/>
                </a:solidFill>
              </a:rPr>
              <a:t>it is making a statement about the volatility of love</a:t>
            </a:r>
            <a:r>
              <a:rPr lang="en" dirty="0" smtClean="0">
                <a:solidFill>
                  <a:srgbClr val="292F33"/>
                </a:solidFill>
              </a:rPr>
              <a:t>…</a:t>
            </a:r>
          </a:p>
          <a:p>
            <a:pPr lvl="1"/>
            <a:r>
              <a:rPr lang="en-US" b="0" dirty="0" smtClean="0"/>
              <a:t>I'm </a:t>
            </a:r>
            <a:r>
              <a:rPr lang="en-US" b="0" dirty="0"/>
              <a:t>so glad that </a:t>
            </a:r>
            <a:r>
              <a:rPr lang="en-US" b="0" dirty="0">
                <a:hlinkClick r:id="rId4"/>
              </a:rPr>
              <a:t>@</a:t>
            </a:r>
            <a:r>
              <a:rPr lang="en-US" b="0" dirty="0" err="1">
                <a:hlinkClick r:id="rId4"/>
              </a:rPr>
              <a:t>dbarlon</a:t>
            </a:r>
            <a:r>
              <a:rPr lang="en-US" b="0" dirty="0"/>
              <a:t> didn't spot </a:t>
            </a:r>
            <a:r>
              <a:rPr lang="en-US" b="0" dirty="0">
                <a:hlinkClick r:id="rId5" tooltip="http://thebtcring.com/"/>
              </a:rPr>
              <a:t>http://thebtcring.com/ </a:t>
            </a:r>
            <a:r>
              <a:rPr lang="en-US" b="0" dirty="0"/>
              <a:t> before now</a:t>
            </a:r>
            <a:r>
              <a:rPr lang="en-US" b="0" dirty="0" smtClean="0"/>
              <a:t>.</a:t>
            </a:r>
          </a:p>
          <a:p>
            <a:pPr lvl="1"/>
            <a:r>
              <a:rPr lang="en-US" dirty="0"/>
              <a:t>Looking for bizarre but inexpensive Bitcoin toys. Current frontrunner: </a:t>
            </a:r>
            <a:r>
              <a:rPr lang="en-US" dirty="0">
                <a:hlinkClick r:id="rId6" tooltip="http://thebtcring.com"/>
              </a:rPr>
              <a:t>http://thebtcring.com </a:t>
            </a:r>
            <a:r>
              <a:rPr lang="en-US" dirty="0"/>
              <a:t> Other ideas equally or more crazy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This bitcoin engagement ring (with </a:t>
            </a:r>
            <a:r>
              <a:rPr lang="en-US" dirty="0" err="1"/>
              <a:t>scannable</a:t>
            </a:r>
            <a:r>
              <a:rPr lang="en-US" dirty="0"/>
              <a:t> value) is a step in the WRONG </a:t>
            </a:r>
            <a:r>
              <a:rPr lang="en-US" dirty="0" smtClean="0"/>
              <a:t>direction</a:t>
            </a:r>
            <a:endParaRPr lang="en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95400"/>
            <a:ext cx="68103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43" y="1890712"/>
            <a:ext cx="1590675" cy="457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689" y="2772786"/>
            <a:ext cx="8534400" cy="256121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"Some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commentary of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BTCring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 is critical of the idea that you can put a price on love. Others say that only an isolated geek with little understanding of actual human relationships would find it appealing.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what is most interesting about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BTCring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its reliance on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sequester earmarked value, and its use of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create a permanent record of a relationship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</a:p>
          <a:p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-Bill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Mauer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Professor of Anthropology and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Law, and Dean of Social </a:t>
            </a:r>
            <a:r>
              <a:rPr 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Science at UC Irvine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689" y="56388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Inside the Smithsonian numismatic vault.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BTC 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3031599"/>
          </a:xfrm>
        </p:spPr>
        <p:txBody>
          <a:bodyPr/>
          <a:lstStyle/>
          <a:p>
            <a:pPr lvl="1"/>
            <a:r>
              <a:rPr lang="en-US" dirty="0" smtClean="0"/>
              <a:t>You do not need a jeweler to tell you </a:t>
            </a:r>
            <a:r>
              <a:rPr lang="en-US" b="1" dirty="0" smtClean="0"/>
              <a:t>exactly</a:t>
            </a:r>
            <a:r>
              <a:rPr lang="en-US" dirty="0" smtClean="0"/>
              <a:t> how much it is worth</a:t>
            </a:r>
          </a:p>
          <a:p>
            <a:pPr lvl="1"/>
            <a:r>
              <a:rPr lang="en-US" dirty="0"/>
              <a:t>The BTC ring can be reprinted to keep up with the latest </a:t>
            </a:r>
            <a:r>
              <a:rPr lang="en-US" dirty="0" smtClean="0"/>
              <a:t>styles</a:t>
            </a:r>
          </a:p>
          <a:p>
            <a:pPr lvl="2"/>
            <a:r>
              <a:rPr lang="en-US" dirty="0" smtClean="0"/>
              <a:t>Decoupled design and value</a:t>
            </a:r>
          </a:p>
          <a:p>
            <a:pPr lvl="1"/>
            <a:r>
              <a:rPr lang="en-US" dirty="0" smtClean="0"/>
              <a:t>Bitcoin address can be used in multiple jewelry pieces</a:t>
            </a:r>
          </a:p>
          <a:p>
            <a:pPr lvl="2"/>
            <a:r>
              <a:rPr lang="en-US" dirty="0" smtClean="0"/>
              <a:t>Not possible with diamonds or jewels</a:t>
            </a:r>
          </a:p>
          <a:p>
            <a:pPr lvl="1"/>
            <a:r>
              <a:rPr lang="en-US" dirty="0" smtClean="0"/>
              <a:t>Value does not lie on ring itself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429000"/>
            <a:ext cx="3439309" cy="28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BTC Ring Augmented Reality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8" y="1219200"/>
            <a:ext cx="8372475" cy="471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97760"/>
            <a:ext cx="6477000" cy="5342083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181600" y="3232931"/>
            <a:ext cx="1295400" cy="430001"/>
          </a:xfrm>
          <a:prstGeom prst="wedgeRectCallout">
            <a:avLst>
              <a:gd name="adj1" fmla="val -97429"/>
              <a:gd name="adj2" fmla="val 141678"/>
            </a:avLst>
          </a:prstGeom>
          <a:gradFill>
            <a:gsLst>
              <a:gs pos="0">
                <a:srgbClr val="FB8005"/>
              </a:gs>
              <a:gs pos="100000">
                <a:srgbClr val="FFC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$742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1600200"/>
            <a:ext cx="8229600" cy="20985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6000" dirty="0"/>
              <a:t>Please visit </a:t>
            </a:r>
          </a:p>
          <a:p>
            <a:pPr algn="ctr"/>
            <a:r>
              <a:rPr lang="en" sz="6000" u="sng" dirty="0">
                <a:solidFill>
                  <a:schemeClr val="hlink"/>
                </a:solidFill>
                <a:hlinkClick r:id="rId3"/>
              </a:rPr>
              <a:t>theBTCring.com</a:t>
            </a:r>
            <a:r>
              <a:rPr lang="en" sz="6000" dirty="0"/>
              <a:t> </a:t>
            </a:r>
          </a:p>
          <a:p>
            <a:pPr algn="ctr"/>
            <a:r>
              <a:rPr lang="en" sz="6000" dirty="0"/>
              <a:t>for more details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6972"/>
          <a:stretch/>
        </p:blipFill>
        <p:spPr>
          <a:xfrm>
            <a:off x="1884210" y="3810000"/>
            <a:ext cx="5410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335835" y="1205329"/>
            <a:ext cx="8503365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008000"/>
              </a:buClr>
              <a:buFont typeface="Wingdings" charset="2"/>
              <a:buChar char="§"/>
              <a:defRPr sz="16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02920" indent="-228600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Wingdings" pitchFamily="-11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713232" indent="-161925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Font typeface="Arial Narrow" pitchFamily="-112" charset="0"/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914400" indent="-176213" algn="l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9669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4241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8813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3385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7957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Introduction and Motivation</a:t>
            </a:r>
          </a:p>
          <a:p>
            <a:pPr defTabSz="914400">
              <a:lnSpc>
                <a:spcPct val="90000"/>
              </a:lnSpc>
            </a:pPr>
            <a:r>
              <a:rPr lang="en-US" sz="2000" kern="0" dirty="0" smtClean="0">
                <a:solidFill>
                  <a:schemeClr val="tx1">
                    <a:lumMod val="75000"/>
                  </a:schemeClr>
                </a:solidFill>
              </a:rPr>
              <a:t>Bitcoin </a:t>
            </a:r>
            <a:r>
              <a:rPr lang="en-US" sz="2000" kern="0" dirty="0">
                <a:solidFill>
                  <a:schemeClr val="tx1">
                    <a:lumMod val="75000"/>
                  </a:schemeClr>
                </a:solidFill>
              </a:rPr>
              <a:t>Acceptance Policies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Double spending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Current acceptance policies</a:t>
            </a:r>
          </a:p>
          <a:p>
            <a:pPr lvl="1" defTabSz="914400">
              <a:lnSpc>
                <a:spcPct val="90000"/>
              </a:lnSpc>
            </a:pPr>
            <a:r>
              <a:rPr lang="en-US" sz="2000" kern="0" dirty="0">
                <a:solidFill>
                  <a:schemeClr val="bg2"/>
                </a:solidFill>
              </a:rPr>
              <a:t>Analysis of new policies</a:t>
            </a:r>
          </a:p>
        </p:txBody>
      </p:sp>
    </p:spTree>
    <p:extLst>
      <p:ext uri="{BB962C8B-B14F-4D97-AF65-F5344CB8AC3E}">
        <p14:creationId xmlns:p14="http://schemas.microsoft.com/office/powerpoint/2010/main" val="19117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>
            <a:off x="2725498" y="4465888"/>
            <a:ext cx="3608883" cy="388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ular Arrow 1"/>
          <p:cNvSpPr/>
          <p:nvPr/>
        </p:nvSpPr>
        <p:spPr>
          <a:xfrm rot="2631493" flipH="1">
            <a:off x="2004759" y="3048912"/>
            <a:ext cx="1454319" cy="1966851"/>
          </a:xfrm>
          <a:prstGeom prst="circularArrow">
            <a:avLst>
              <a:gd name="adj1" fmla="val 12500"/>
              <a:gd name="adj2" fmla="val 977807"/>
              <a:gd name="adj3" fmla="val 20457681"/>
              <a:gd name="adj4" fmla="val 8033585"/>
              <a:gd name="adj5" fmla="val 12500"/>
            </a:avLst>
          </a:prstGeom>
          <a:solidFill>
            <a:srgbClr val="60606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4" descr="Image result for clipar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92" y="3730140"/>
            <a:ext cx="1843163" cy="21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lipart pers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1" y="3747891"/>
            <a:ext cx="1825899" cy="21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Bit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5" y="4250654"/>
            <a:ext cx="779475" cy="7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Spending Attack in Bitcoin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538883"/>
          </a:xfrm>
        </p:spPr>
        <p:txBody>
          <a:bodyPr/>
          <a:lstStyle/>
          <a:p>
            <a:r>
              <a:rPr lang="en-US" dirty="0" smtClean="0"/>
              <a:t>A transaction spends a certain coin and a subsequent transaction spends the same coin</a:t>
            </a:r>
          </a:p>
          <a:p>
            <a:pPr lvl="1"/>
            <a:r>
              <a:rPr lang="en-US" dirty="0" smtClean="0"/>
              <a:t>attacker sends second transaction to himself</a:t>
            </a:r>
          </a:p>
          <a:p>
            <a:pPr lvl="1"/>
            <a:r>
              <a:rPr lang="en-US" dirty="0" smtClean="0"/>
              <a:t>second transaction becomes valid</a:t>
            </a:r>
          </a:p>
        </p:txBody>
      </p:sp>
      <p:sp>
        <p:nvSpPr>
          <p:cNvPr id="25" name="Right Arrow 24"/>
          <p:cNvSpPr/>
          <p:nvPr/>
        </p:nvSpPr>
        <p:spPr>
          <a:xfrm rot="10800000">
            <a:off x="2701409" y="5030129"/>
            <a:ext cx="3632971" cy="39138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 descr="Image result for gold clipar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47" y="5030129"/>
            <a:ext cx="796165" cy="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devil face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E75724"/>
              </a:clrFrom>
              <a:clrTo>
                <a:srgbClr val="E757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8" t="52364" r="22380" b="17091"/>
          <a:stretch/>
        </p:blipFill>
        <p:spPr bwMode="auto">
          <a:xfrm>
            <a:off x="1285814" y="3970217"/>
            <a:ext cx="715869" cy="3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Image result for frowny fac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t="31038" r="22949" b="23661"/>
          <a:stretch/>
        </p:blipFill>
        <p:spPr bwMode="auto">
          <a:xfrm>
            <a:off x="6873280" y="3786984"/>
            <a:ext cx="622265" cy="5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223" y="3274892"/>
            <a:ext cx="781050" cy="695325"/>
          </a:xfrm>
          <a:prstGeom prst="rect">
            <a:avLst/>
          </a:prstGeom>
        </p:spPr>
      </p:pic>
      <p:pic>
        <p:nvPicPr>
          <p:cNvPr id="33" name="Picture 12" descr="Image result for Bit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80" y="4250654"/>
            <a:ext cx="779475" cy="7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7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8698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40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49219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16 C 0.02135 0.01204 0.06059 -0.01134 0.09583 -0.03935 C 0.11979 -0.07407 0.13351 -0.08889 0.12535 -0.13935 C 0.11719 -0.19491 0.08316 -0.1912 0.07239 -0.19097 C 0.04375 -0.18588 -0.01927 -0.13032 0.00382 -0.14375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9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Blockchains</a:t>
            </a:r>
            <a:r>
              <a:rPr lang="en-US" dirty="0" smtClean="0"/>
              <a:t> serialize monetary transactions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2154436"/>
          </a:xfrm>
        </p:spPr>
        <p:txBody>
          <a:bodyPr/>
          <a:lstStyle/>
          <a:p>
            <a:r>
              <a:rPr lang="en-US" dirty="0" smtClean="0"/>
              <a:t>A block contains several thousand transactions</a:t>
            </a:r>
          </a:p>
          <a:p>
            <a:pPr lvl="1"/>
            <a:r>
              <a:rPr lang="en-US" dirty="0" smtClean="0"/>
              <a:t>Transaction output must be no more than output</a:t>
            </a:r>
          </a:p>
          <a:p>
            <a:r>
              <a:rPr lang="en-US" dirty="0" smtClean="0"/>
              <a:t>Each block points to one previous block</a:t>
            </a:r>
          </a:p>
          <a:p>
            <a:pPr lvl="1"/>
            <a:r>
              <a:rPr lang="en-US" dirty="0" smtClean="0"/>
              <a:t>forms a chain of blocks</a:t>
            </a:r>
          </a:p>
          <a:p>
            <a:r>
              <a:rPr lang="en-US" dirty="0" smtClean="0"/>
              <a:t>Complete ledger can be reconstructed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579417" y="3968725"/>
            <a:ext cx="2524124" cy="1751506"/>
            <a:chOff x="5715000" y="3968725"/>
            <a:chExt cx="2524124" cy="1751506"/>
          </a:xfrm>
        </p:grpSpPr>
        <p:sp>
          <p:nvSpPr>
            <p:cNvPr id="8" name="Left Arrow 7"/>
            <p:cNvSpPr/>
            <p:nvPr/>
          </p:nvSpPr>
          <p:spPr>
            <a:xfrm>
              <a:off x="5715000" y="4825799"/>
              <a:ext cx="762000" cy="381000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381749" y="4320906"/>
              <a:ext cx="1752600" cy="1399325"/>
              <a:chOff x="1804306" y="4176351"/>
              <a:chExt cx="1752600" cy="139932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994807" y="48777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2523918" y="5075057"/>
                <a:ext cx="313377" cy="9760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04306" y="462180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76974" y="3968725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Block #487214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14825" y="3965301"/>
            <a:ext cx="2524124" cy="1777720"/>
            <a:chOff x="3325405" y="3965301"/>
            <a:chExt cx="2524124" cy="1777720"/>
          </a:xfrm>
        </p:grpSpPr>
        <p:sp>
          <p:nvSpPr>
            <p:cNvPr id="35" name="Left Arrow 34"/>
            <p:cNvSpPr/>
            <p:nvPr/>
          </p:nvSpPr>
          <p:spPr>
            <a:xfrm>
              <a:off x="3325405" y="4831832"/>
              <a:ext cx="762000" cy="381000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87379" y="3965301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Block #</a:t>
              </a:r>
              <a:r>
                <a:rPr lang="en-US" dirty="0" smtClean="0"/>
                <a:t>487213</a:t>
              </a:r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992154" y="4343696"/>
              <a:ext cx="1752600" cy="1399325"/>
              <a:chOff x="1804306" y="4176351"/>
              <a:chExt cx="1752600" cy="139932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994807" y="5014255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 flipV="1">
                <a:off x="2566674" y="5146130"/>
                <a:ext cx="204990" cy="63849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83528" y="4824859"/>
              <a:ext cx="1202728" cy="375619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4950439"/>
            <a:ext cx="580350" cy="180764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70688" y="4354387"/>
            <a:ext cx="1752600" cy="1399325"/>
            <a:chOff x="1804306" y="4176351"/>
            <a:chExt cx="1752600" cy="1399325"/>
          </a:xfrm>
        </p:grpSpPr>
        <p:sp>
          <p:nvSpPr>
            <p:cNvPr id="58" name="Rectangle 57"/>
            <p:cNvSpPr/>
            <p:nvPr/>
          </p:nvSpPr>
          <p:spPr>
            <a:xfrm>
              <a:off x="1994807" y="4191977"/>
              <a:ext cx="1371600" cy="1371600"/>
            </a:xfrm>
            <a:prstGeom prst="rect">
              <a:avLst/>
            </a:prstGeom>
            <a:solidFill>
              <a:srgbClr val="FB8005">
                <a:alpha val="19000"/>
              </a:srgbClr>
            </a:solidFill>
            <a:ln w="19050">
              <a:solidFill>
                <a:srgbClr val="02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1994807" y="44205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994807" y="46491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994807" y="48777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94807" y="53349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804306" y="4176351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2523918" y="5075057"/>
              <a:ext cx="313377" cy="97609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2032906" y="5298677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dirty="0" smtClean="0"/>
                <a:t>once</a:t>
              </a:r>
              <a:endParaRPr lang="en-US" sz="12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04306" y="440424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04306" y="462180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149893" y="3962400"/>
            <a:ext cx="2446598" cy="1774982"/>
            <a:chOff x="2149893" y="3962400"/>
            <a:chExt cx="2446598" cy="1774982"/>
          </a:xfrm>
        </p:grpSpPr>
        <p:grpSp>
          <p:nvGrpSpPr>
            <p:cNvPr id="36" name="Group 35"/>
            <p:cNvGrpSpPr/>
            <p:nvPr/>
          </p:nvGrpSpPr>
          <p:grpSpPr>
            <a:xfrm>
              <a:off x="2739116" y="4338057"/>
              <a:ext cx="1752600" cy="1399325"/>
              <a:chOff x="1804306" y="4176351"/>
              <a:chExt cx="1752600" cy="139932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994807" y="48777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2523918" y="5075057"/>
                <a:ext cx="313377" cy="97609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804306" y="462180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634341" y="3962400"/>
              <a:ext cx="196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Block #</a:t>
              </a:r>
              <a:r>
                <a:rPr lang="en-US" dirty="0" smtClean="0"/>
                <a:t>487212</a:t>
              </a:r>
              <a:endParaRPr lang="en-US" dirty="0"/>
            </a:p>
          </p:txBody>
        </p:sp>
        <p:sp>
          <p:nvSpPr>
            <p:cNvPr id="68" name="Left Arrow 67"/>
            <p:cNvSpPr/>
            <p:nvPr/>
          </p:nvSpPr>
          <p:spPr>
            <a:xfrm>
              <a:off x="2149893" y="4892337"/>
              <a:ext cx="762000" cy="381000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65913" y="396038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#</a:t>
            </a:r>
            <a:r>
              <a:rPr lang="en-US" dirty="0" smtClean="0"/>
              <a:t>487211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blocks is extremely difficult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692771"/>
          </a:xfrm>
        </p:spPr>
        <p:txBody>
          <a:bodyPr/>
          <a:lstStyle/>
          <a:p>
            <a:r>
              <a:rPr lang="en-US" dirty="0" smtClean="0"/>
              <a:t>The finder of each block is rewarded ~$70,000</a:t>
            </a:r>
          </a:p>
          <a:p>
            <a:r>
              <a:rPr lang="en-US" dirty="0" smtClean="0"/>
              <a:t>One block found about every ten minutes globally</a:t>
            </a:r>
          </a:p>
          <a:p>
            <a:pPr lvl="1"/>
            <a:r>
              <a:rPr lang="en-US" dirty="0"/>
              <a:t>7 </a:t>
            </a:r>
            <a:r>
              <a:rPr lang="en-US" dirty="0" err="1"/>
              <a:t>Exahashes</a:t>
            </a:r>
            <a:r>
              <a:rPr lang="en-US" dirty="0"/>
              <a:t> per second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62200"/>
            <a:ext cx="6196013" cy="38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895600" y="4306428"/>
            <a:ext cx="6051591" cy="2018172"/>
            <a:chOff x="2895600" y="4306428"/>
            <a:chExt cx="6051591" cy="2018172"/>
          </a:xfrm>
        </p:grpSpPr>
        <p:sp>
          <p:nvSpPr>
            <p:cNvPr id="90" name="Rounded Rectangle 89"/>
            <p:cNvSpPr/>
            <p:nvPr/>
          </p:nvSpPr>
          <p:spPr>
            <a:xfrm>
              <a:off x="2895600" y="4672669"/>
              <a:ext cx="5943600" cy="1651931"/>
            </a:xfrm>
            <a:prstGeom prst="roundRect">
              <a:avLst/>
            </a:prstGeom>
            <a:solidFill>
              <a:srgbClr val="FF0000">
                <a:alpha val="29000"/>
              </a:srgb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78885" y="4306428"/>
              <a:ext cx="1868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secretly created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Chain Considered Valid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1692771"/>
          </a:xfrm>
        </p:spPr>
        <p:txBody>
          <a:bodyPr/>
          <a:lstStyle/>
          <a:p>
            <a:r>
              <a:rPr lang="en-US" dirty="0" smtClean="0"/>
              <a:t>Allows agreement the ledger</a:t>
            </a:r>
          </a:p>
          <a:p>
            <a:r>
              <a:rPr lang="en-US" dirty="0" smtClean="0"/>
              <a:t>Attacker may decide to mine in secret</a:t>
            </a:r>
          </a:p>
          <a:p>
            <a:pPr lvl="1"/>
            <a:r>
              <a:rPr lang="en-US" dirty="0" smtClean="0"/>
              <a:t>With luck, he can form a chain longer that the public main chain</a:t>
            </a:r>
          </a:p>
          <a:p>
            <a:pPr lvl="1"/>
            <a:r>
              <a:rPr lang="en-US" dirty="0" smtClean="0"/>
              <a:t>Includes double spending transaction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75564" y="4006327"/>
            <a:ext cx="1752600" cy="1399325"/>
            <a:chOff x="1804306" y="4176351"/>
            <a:chExt cx="1752600" cy="1399325"/>
          </a:xfrm>
        </p:grpSpPr>
        <p:sp>
          <p:nvSpPr>
            <p:cNvPr id="20" name="Rectangle 19"/>
            <p:cNvSpPr/>
            <p:nvPr/>
          </p:nvSpPr>
          <p:spPr>
            <a:xfrm>
              <a:off x="1994807" y="4191977"/>
              <a:ext cx="1371600" cy="1371600"/>
            </a:xfrm>
            <a:prstGeom prst="rect">
              <a:avLst/>
            </a:prstGeom>
            <a:solidFill>
              <a:srgbClr val="FB8005">
                <a:alpha val="19000"/>
              </a:srgbClr>
            </a:solidFill>
            <a:ln w="19050">
              <a:solidFill>
                <a:srgbClr val="02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994807" y="44205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994807" y="46491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94807" y="48777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94807" y="5334977"/>
              <a:ext cx="1371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804306" y="4176351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2523918" y="5075057"/>
              <a:ext cx="313377" cy="9760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32906" y="5298677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  <a:r>
                <a:rPr lang="en-US" sz="1200" dirty="0" smtClean="0"/>
                <a:t>once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04306" y="440424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04306" y="4621805"/>
              <a:ext cx="1752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transaction data</a:t>
              </a:r>
              <a:endParaRPr lang="en-US" sz="12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069" y="4672669"/>
            <a:ext cx="580350" cy="180764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563103" y="3112818"/>
            <a:ext cx="2190930" cy="1399325"/>
            <a:chOff x="4563103" y="3112818"/>
            <a:chExt cx="2190930" cy="1399325"/>
          </a:xfrm>
        </p:grpSpPr>
        <p:grpSp>
          <p:nvGrpSpPr>
            <p:cNvPr id="31" name="Group 30"/>
            <p:cNvGrpSpPr/>
            <p:nvPr/>
          </p:nvGrpSpPr>
          <p:grpSpPr>
            <a:xfrm>
              <a:off x="5001433" y="3112818"/>
              <a:ext cx="1752600" cy="1399325"/>
              <a:chOff x="1804306" y="4176351"/>
              <a:chExt cx="1752600" cy="139932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994807" y="48777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2523918" y="5075057"/>
                <a:ext cx="313377" cy="97609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804306" y="462180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sp>
          <p:nvSpPr>
            <p:cNvPr id="42" name="Left Arrow 41"/>
            <p:cNvSpPr/>
            <p:nvPr/>
          </p:nvSpPr>
          <p:spPr>
            <a:xfrm>
              <a:off x="4563103" y="3753170"/>
              <a:ext cx="519970" cy="259985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633581" y="3134169"/>
            <a:ext cx="2060140" cy="1415653"/>
            <a:chOff x="2633581" y="3134169"/>
            <a:chExt cx="2060140" cy="1415653"/>
          </a:xfrm>
        </p:grpSpPr>
        <p:grpSp>
          <p:nvGrpSpPr>
            <p:cNvPr id="6" name="Group 5"/>
            <p:cNvGrpSpPr/>
            <p:nvPr/>
          </p:nvGrpSpPr>
          <p:grpSpPr>
            <a:xfrm>
              <a:off x="2941121" y="3134169"/>
              <a:ext cx="1752600" cy="1415653"/>
              <a:chOff x="1804306" y="4176351"/>
              <a:chExt cx="1752600" cy="141565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994807" y="4929891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 flipV="1">
                <a:off x="2535083" y="5094523"/>
                <a:ext cx="296757" cy="92432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032906" y="5315005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</p:grpSp>
        <p:sp>
          <p:nvSpPr>
            <p:cNvPr id="18" name="Left Arrow 17"/>
            <p:cNvSpPr/>
            <p:nvPr/>
          </p:nvSpPr>
          <p:spPr>
            <a:xfrm rot="18589449">
              <a:off x="2505649" y="3979795"/>
              <a:ext cx="511728" cy="255864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12580" y="3428789"/>
              <a:ext cx="1414248" cy="441678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4544239" y="4800600"/>
            <a:ext cx="2215422" cy="1399325"/>
            <a:chOff x="4544239" y="4800600"/>
            <a:chExt cx="2215422" cy="1399325"/>
          </a:xfrm>
        </p:grpSpPr>
        <p:grpSp>
          <p:nvGrpSpPr>
            <p:cNvPr id="54" name="Group 53"/>
            <p:cNvGrpSpPr/>
            <p:nvPr/>
          </p:nvGrpSpPr>
          <p:grpSpPr>
            <a:xfrm>
              <a:off x="5007061" y="4800600"/>
              <a:ext cx="1752600" cy="1399325"/>
              <a:chOff x="1804306" y="4176351"/>
              <a:chExt cx="1752600" cy="139932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994807" y="48777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2523918" y="5075057"/>
                <a:ext cx="313377" cy="97609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804306" y="462180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sp>
          <p:nvSpPr>
            <p:cNvPr id="65" name="Left Arrow 64"/>
            <p:cNvSpPr/>
            <p:nvPr/>
          </p:nvSpPr>
          <p:spPr>
            <a:xfrm>
              <a:off x="4544239" y="5440952"/>
              <a:ext cx="519970" cy="259985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524791" y="4821951"/>
            <a:ext cx="2150066" cy="1415653"/>
            <a:chOff x="2524791" y="4821951"/>
            <a:chExt cx="2150066" cy="1415653"/>
          </a:xfrm>
        </p:grpSpPr>
        <p:grpSp>
          <p:nvGrpSpPr>
            <p:cNvPr id="44" name="Group 43"/>
            <p:cNvGrpSpPr/>
            <p:nvPr/>
          </p:nvGrpSpPr>
          <p:grpSpPr>
            <a:xfrm>
              <a:off x="2922257" y="4821951"/>
              <a:ext cx="1752600" cy="1415653"/>
              <a:chOff x="1804306" y="4176351"/>
              <a:chExt cx="1752600" cy="141565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994807" y="5069400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 flipV="1">
                <a:off x="2583789" y="5172521"/>
                <a:ext cx="202710" cy="63139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32906" y="5315005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</p:grpSp>
        <p:sp>
          <p:nvSpPr>
            <p:cNvPr id="53" name="Left Arrow 52"/>
            <p:cNvSpPr/>
            <p:nvPr/>
          </p:nvSpPr>
          <p:spPr>
            <a:xfrm rot="1790588">
              <a:off x="2524791" y="5155054"/>
              <a:ext cx="511728" cy="255864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00513" y="5085660"/>
              <a:ext cx="1038382" cy="663570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623778" y="4788501"/>
            <a:ext cx="2215422" cy="1399325"/>
            <a:chOff x="6623778" y="4788501"/>
            <a:chExt cx="2215422" cy="1399325"/>
          </a:xfrm>
        </p:grpSpPr>
        <p:grpSp>
          <p:nvGrpSpPr>
            <p:cNvPr id="68" name="Group 67"/>
            <p:cNvGrpSpPr/>
            <p:nvPr/>
          </p:nvGrpSpPr>
          <p:grpSpPr>
            <a:xfrm>
              <a:off x="7086600" y="4788501"/>
              <a:ext cx="1752600" cy="1399325"/>
              <a:chOff x="1804306" y="4176351"/>
              <a:chExt cx="1752600" cy="1399325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1994807" y="4191977"/>
                <a:ext cx="1371600" cy="1371600"/>
              </a:xfrm>
              <a:prstGeom prst="rect">
                <a:avLst/>
              </a:prstGeom>
              <a:solidFill>
                <a:srgbClr val="FB8005">
                  <a:alpha val="19000"/>
                </a:srgbClr>
              </a:solidFill>
              <a:ln w="19050">
                <a:solidFill>
                  <a:srgbClr val="02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1994807" y="44205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1994807" y="46491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994807" y="48777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1994807" y="5334977"/>
                <a:ext cx="13716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1804306" y="4176351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3F3F3"/>
                  </a:clrFrom>
                  <a:clrTo>
                    <a:srgbClr val="F3F3F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400000">
                <a:off x="2523918" y="5075057"/>
                <a:ext cx="313377" cy="97609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2032906" y="529867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</a:t>
                </a:r>
                <a:r>
                  <a:rPr lang="en-US" sz="1200" dirty="0" smtClean="0"/>
                  <a:t>once</a:t>
                </a:r>
                <a:endParaRPr lang="en-US" sz="12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804306" y="440424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04306" y="4621805"/>
                <a:ext cx="1752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transaction data</a:t>
                </a:r>
                <a:endParaRPr lang="en-US" sz="1200" dirty="0"/>
              </a:p>
            </p:txBody>
          </p:sp>
        </p:grpSp>
        <p:sp>
          <p:nvSpPr>
            <p:cNvPr id="79" name="Left Arrow 78"/>
            <p:cNvSpPr/>
            <p:nvPr/>
          </p:nvSpPr>
          <p:spPr>
            <a:xfrm>
              <a:off x="6623778" y="5428853"/>
              <a:ext cx="519970" cy="259985"/>
            </a:xfrm>
            <a:prstGeom prst="leftArrow">
              <a:avLst/>
            </a:prstGeom>
            <a:solidFill>
              <a:srgbClr val="02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46105" y="3453446"/>
            <a:ext cx="4922059" cy="615455"/>
            <a:chOff x="3467738" y="3524580"/>
            <a:chExt cx="4922059" cy="615455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67738" y="3524580"/>
              <a:ext cx="1970681" cy="615455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5379526" y="3652621"/>
              <a:ext cx="3010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not in ledger</a:t>
              </a:r>
              <a:endParaRPr lang="en-US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231167" y="3768943"/>
            <a:ext cx="1670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broadcast</a:t>
            </a:r>
          </a:p>
          <a:p>
            <a:r>
              <a:rPr lang="en-US" dirty="0" smtClean="0"/>
              <a:t>and becomes longest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2936136" y="4128058"/>
            <a:ext cx="3556692" cy="64750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Waiting To Accept A Bitcoin Transaction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688" y="1035050"/>
            <a:ext cx="8529637" cy="2154436"/>
          </a:xfrm>
        </p:spPr>
        <p:txBody>
          <a:bodyPr/>
          <a:lstStyle/>
          <a:p>
            <a:r>
              <a:rPr lang="en-US" dirty="0" smtClean="0"/>
              <a:t>Current practice: wait </a:t>
            </a:r>
            <a:r>
              <a:rPr lang="en-US" dirty="0"/>
              <a:t>for </a:t>
            </a:r>
            <a:r>
              <a:rPr lang="en-US" dirty="0" smtClean="0"/>
              <a:t>5 blocks</a:t>
            </a:r>
          </a:p>
          <a:p>
            <a:pPr lvl="1"/>
            <a:r>
              <a:rPr lang="en-US" dirty="0" smtClean="0"/>
              <a:t>about 50 minutes</a:t>
            </a:r>
            <a:endParaRPr lang="en-US" dirty="0"/>
          </a:p>
          <a:p>
            <a:r>
              <a:rPr lang="en-US" dirty="0" smtClean="0"/>
              <a:t>Protects against double spend attacks</a:t>
            </a:r>
          </a:p>
          <a:p>
            <a:pPr lvl="1"/>
            <a:r>
              <a:rPr lang="en-US" dirty="0" smtClean="0"/>
              <a:t>extremely small probability of attacker success</a:t>
            </a:r>
          </a:p>
          <a:p>
            <a:pPr lvl="1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2895601" y="5158055"/>
            <a:ext cx="3338940" cy="64750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clipart pers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52553"/>
            <a:ext cx="1825899" cy="21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lipart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28" y="3920671"/>
            <a:ext cx="1721141" cy="20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Bit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21" y="3871887"/>
            <a:ext cx="1094924" cy="109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gold clipar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22" y="5188495"/>
            <a:ext cx="1132598" cy="7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445868" y="3203783"/>
            <a:ext cx="356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Waits for 5 blocks</a:t>
            </a:r>
            <a:endParaRPr lang="en-US" sz="28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2822" y="3481179"/>
            <a:ext cx="781050" cy="695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2657" y="3875374"/>
            <a:ext cx="500668" cy="4950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2657" y="4322131"/>
            <a:ext cx="500668" cy="4950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2657" y="4776739"/>
            <a:ext cx="500668" cy="4950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6028" y="5263962"/>
            <a:ext cx="500668" cy="4950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399" y="5759036"/>
            <a:ext cx="500668" cy="4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37621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278 L -0.40851 0.009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4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7" grpId="1"/>
    </p:bldLst>
  </p:timing>
</p:sld>
</file>

<file path=ppt/theme/theme1.xml><?xml version="1.0" encoding="utf-8"?>
<a:theme xmlns:a="http://schemas.openxmlformats.org/drawingml/2006/main" name="Capgemini CIBA Template">
  <a:themeElements>
    <a:clrScheme name="Capgemini CIBA Template 5">
      <a:dk1>
        <a:srgbClr val="333333"/>
      </a:dk1>
      <a:lt1>
        <a:srgbClr val="FFFFFF"/>
      </a:lt1>
      <a:dk2>
        <a:srgbClr val="003366"/>
      </a:dk2>
      <a:lt2>
        <a:srgbClr val="C0C0C0"/>
      </a:lt2>
      <a:accent1>
        <a:srgbClr val="A3DAEB"/>
      </a:accent1>
      <a:accent2>
        <a:srgbClr val="CC0000"/>
      </a:accent2>
      <a:accent3>
        <a:srgbClr val="FFFFFF"/>
      </a:accent3>
      <a:accent4>
        <a:srgbClr val="2A2A2A"/>
      </a:accent4>
      <a:accent5>
        <a:srgbClr val="CEEAF3"/>
      </a:accent5>
      <a:accent6>
        <a:srgbClr val="B90000"/>
      </a:accent6>
      <a:hlink>
        <a:srgbClr val="009BCC"/>
      </a:hlink>
      <a:folHlink>
        <a:srgbClr val="A79993"/>
      </a:folHlink>
    </a:clrScheme>
    <a:fontScheme name="Capgemini CIBA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gemini CIBA Template 1">
        <a:dk1>
          <a:srgbClr val="C0C0C0"/>
        </a:dk1>
        <a:lt1>
          <a:srgbClr val="FFFFFF"/>
        </a:lt1>
        <a:dk2>
          <a:srgbClr val="003366"/>
        </a:dk2>
        <a:lt2>
          <a:srgbClr val="FFFFFF"/>
        </a:lt2>
        <a:accent1>
          <a:srgbClr val="A3DAEB"/>
        </a:accent1>
        <a:accent2>
          <a:srgbClr val="CFC7C3"/>
        </a:accent2>
        <a:accent3>
          <a:srgbClr val="AAADB8"/>
        </a:accent3>
        <a:accent4>
          <a:srgbClr val="DADADA"/>
        </a:accent4>
        <a:accent5>
          <a:srgbClr val="CEEAF3"/>
        </a:accent5>
        <a:accent6>
          <a:srgbClr val="BBB4B0"/>
        </a:accent6>
        <a:hlink>
          <a:srgbClr val="009BCC"/>
        </a:hlink>
        <a:folHlink>
          <a:srgbClr val="9B8C8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gemini CIBA Template 2">
        <a:dk1>
          <a:srgbClr val="333333"/>
        </a:dk1>
        <a:lt1>
          <a:srgbClr val="FFFFFF"/>
        </a:lt1>
        <a:dk2>
          <a:srgbClr val="003366"/>
        </a:dk2>
        <a:lt2>
          <a:srgbClr val="C0C0C0"/>
        </a:lt2>
        <a:accent1>
          <a:srgbClr val="A3DAEB"/>
        </a:accent1>
        <a:accent2>
          <a:srgbClr val="CBC3BF"/>
        </a:accent2>
        <a:accent3>
          <a:srgbClr val="FFFFFF"/>
        </a:accent3>
        <a:accent4>
          <a:srgbClr val="2A2A2A"/>
        </a:accent4>
        <a:accent5>
          <a:srgbClr val="CEEAF3"/>
        </a:accent5>
        <a:accent6>
          <a:srgbClr val="B8B0AD"/>
        </a:accent6>
        <a:hlink>
          <a:srgbClr val="009BCC"/>
        </a:hlink>
        <a:folHlink>
          <a:srgbClr val="A7999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CIBA Template 3">
        <a:dk1>
          <a:srgbClr val="333333"/>
        </a:dk1>
        <a:lt1>
          <a:srgbClr val="FFFFFF"/>
        </a:lt1>
        <a:dk2>
          <a:srgbClr val="003366"/>
        </a:dk2>
        <a:lt2>
          <a:srgbClr val="C0C0C0"/>
        </a:lt2>
        <a:accent1>
          <a:srgbClr val="A3DAEB"/>
        </a:accent1>
        <a:accent2>
          <a:srgbClr val="FF9900"/>
        </a:accent2>
        <a:accent3>
          <a:srgbClr val="FFFFFF"/>
        </a:accent3>
        <a:accent4>
          <a:srgbClr val="2A2A2A"/>
        </a:accent4>
        <a:accent5>
          <a:srgbClr val="CEEAF3"/>
        </a:accent5>
        <a:accent6>
          <a:srgbClr val="E78A00"/>
        </a:accent6>
        <a:hlink>
          <a:srgbClr val="009BCC"/>
        </a:hlink>
        <a:folHlink>
          <a:srgbClr val="A7999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CIBA Template 4">
        <a:dk1>
          <a:srgbClr val="333333"/>
        </a:dk1>
        <a:lt1>
          <a:srgbClr val="FFFFFF"/>
        </a:lt1>
        <a:dk2>
          <a:srgbClr val="003366"/>
        </a:dk2>
        <a:lt2>
          <a:srgbClr val="C0C0C0"/>
        </a:lt2>
        <a:accent1>
          <a:srgbClr val="A3DAEB"/>
        </a:accent1>
        <a:accent2>
          <a:srgbClr val="990000"/>
        </a:accent2>
        <a:accent3>
          <a:srgbClr val="FFFFFF"/>
        </a:accent3>
        <a:accent4>
          <a:srgbClr val="2A2A2A"/>
        </a:accent4>
        <a:accent5>
          <a:srgbClr val="CEEAF3"/>
        </a:accent5>
        <a:accent6>
          <a:srgbClr val="8A0000"/>
        </a:accent6>
        <a:hlink>
          <a:srgbClr val="009BCC"/>
        </a:hlink>
        <a:folHlink>
          <a:srgbClr val="A7999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gemini CIBA Template 5">
        <a:dk1>
          <a:srgbClr val="333333"/>
        </a:dk1>
        <a:lt1>
          <a:srgbClr val="FFFFFF"/>
        </a:lt1>
        <a:dk2>
          <a:srgbClr val="003366"/>
        </a:dk2>
        <a:lt2>
          <a:srgbClr val="C0C0C0"/>
        </a:lt2>
        <a:accent1>
          <a:srgbClr val="A3DAEB"/>
        </a:accent1>
        <a:accent2>
          <a:srgbClr val="CC0000"/>
        </a:accent2>
        <a:accent3>
          <a:srgbClr val="FFFFFF"/>
        </a:accent3>
        <a:accent4>
          <a:srgbClr val="2A2A2A"/>
        </a:accent4>
        <a:accent5>
          <a:srgbClr val="CEEAF3"/>
        </a:accent5>
        <a:accent6>
          <a:srgbClr val="B90000"/>
        </a:accent6>
        <a:hlink>
          <a:srgbClr val="009BCC"/>
        </a:hlink>
        <a:folHlink>
          <a:srgbClr val="A7999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hornstein.potx</Template>
  <TotalTime>178238</TotalTime>
  <Words>1032</Words>
  <Application>Microsoft Office PowerPoint</Application>
  <PresentationFormat>On-screen Show (4:3)</PresentationFormat>
  <Paragraphs>194</Paragraphs>
  <Slides>34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ＭＳ Ｐゴシック</vt:lpstr>
      <vt:lpstr>Arial</vt:lpstr>
      <vt:lpstr>Arial Narrow</vt:lpstr>
      <vt:lpstr>Calibri</vt:lpstr>
      <vt:lpstr>Consolas</vt:lpstr>
      <vt:lpstr>Times New Roman</vt:lpstr>
      <vt:lpstr>Verdana</vt:lpstr>
      <vt:lpstr>Verdana</vt:lpstr>
      <vt:lpstr>Wingdings</vt:lpstr>
      <vt:lpstr>Capgemini CIBA Template</vt:lpstr>
      <vt:lpstr>An Analysis of Acceptance Policies For Blockchain Transactions</vt:lpstr>
      <vt:lpstr>Bitcoin's Rising Popularity</vt:lpstr>
      <vt:lpstr>Transaction Finality In Bitcoin</vt:lpstr>
      <vt:lpstr>Outline</vt:lpstr>
      <vt:lpstr>Double Spending Attack in Bitcoin</vt:lpstr>
      <vt:lpstr>Blockchains serialize monetary transactions</vt:lpstr>
      <vt:lpstr>Making blocks is extremely difficult</vt:lpstr>
      <vt:lpstr>Longest Chain Considered Valid</vt:lpstr>
      <vt:lpstr>Waiting To Accept A Bitcoin Transaction</vt:lpstr>
      <vt:lpstr>Block Timing Matters</vt:lpstr>
      <vt:lpstr>Dynamic Acceptance Policy</vt:lpstr>
      <vt:lpstr>Smaller time waited</vt:lpstr>
      <vt:lpstr>Reduced attacker burden</vt:lpstr>
      <vt:lpstr>Future Work</vt:lpstr>
      <vt:lpstr>END</vt:lpstr>
      <vt:lpstr>PowerPoint Presentation</vt:lpstr>
      <vt:lpstr>PowerPoint Presentation</vt:lpstr>
      <vt:lpstr>PowerPoint Presentation</vt:lpstr>
      <vt:lpstr>PowerPoint Presentation</vt:lpstr>
      <vt:lpstr>Outline</vt:lpstr>
      <vt:lpstr>The BTC Ring - Background</vt:lpstr>
      <vt:lpstr>Bitcoin (BTC) Background</vt:lpstr>
      <vt:lpstr>Jewels and Gold Invite Trouble</vt:lpstr>
      <vt:lpstr>No Value On The Physical BTC Ring</vt:lpstr>
      <vt:lpstr>Checking Value On A BTC Ring</vt:lpstr>
      <vt:lpstr>Video Demonstration</vt:lpstr>
      <vt:lpstr>How To Make A BTC Ring</vt:lpstr>
      <vt:lpstr>Example: Lost BTC Ring In River</vt:lpstr>
      <vt:lpstr>Example: Lost BTC Ring In River</vt:lpstr>
      <vt:lpstr>Initial Reactions</vt:lpstr>
      <vt:lpstr>Further Reactions</vt:lpstr>
      <vt:lpstr>Advantages of BTC Ring</vt:lpstr>
      <vt:lpstr>BTC Ring Augmented Reality</vt:lpstr>
      <vt:lpstr>Please visit  theBTCring.com  for more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of Protection in Mesh Networks</dc:title>
  <dc:creator>Greg Kuperman</dc:creator>
  <cp:lastModifiedBy>Sebastian J Neumayer</cp:lastModifiedBy>
  <cp:revision>4141</cp:revision>
  <cp:lastPrinted>2011-02-20T18:17:12Z</cp:lastPrinted>
  <dcterms:created xsi:type="dcterms:W3CDTF">2011-04-25T23:38:45Z</dcterms:created>
  <dcterms:modified xsi:type="dcterms:W3CDTF">2017-11-01T18:28:30Z</dcterms:modified>
</cp:coreProperties>
</file>